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71" r:id="rId11"/>
    <p:sldId id="272" r:id="rId12"/>
    <p:sldId id="273" r:id="rId13"/>
    <p:sldId id="274" r:id="rId14"/>
    <p:sldId id="275" r:id="rId15"/>
    <p:sldId id="276" r:id="rId16"/>
    <p:sldId id="349" r:id="rId17"/>
    <p:sldId id="277" r:id="rId18"/>
    <p:sldId id="278" r:id="rId19"/>
    <p:sldId id="279" r:id="rId20"/>
    <p:sldId id="282" r:id="rId21"/>
    <p:sldId id="295" r:id="rId22"/>
    <p:sldId id="264" r:id="rId23"/>
    <p:sldId id="265" r:id="rId24"/>
    <p:sldId id="296" r:id="rId25"/>
    <p:sldId id="297" r:id="rId26"/>
    <p:sldId id="270" r:id="rId27"/>
    <p:sldId id="288" r:id="rId28"/>
    <p:sldId id="289" r:id="rId29"/>
    <p:sldId id="335" r:id="rId30"/>
    <p:sldId id="334" r:id="rId31"/>
    <p:sldId id="336" r:id="rId32"/>
    <p:sldId id="337" r:id="rId33"/>
    <p:sldId id="281" r:id="rId34"/>
    <p:sldId id="338" r:id="rId35"/>
    <p:sldId id="339" r:id="rId36"/>
    <p:sldId id="333" r:id="rId37"/>
    <p:sldId id="329" r:id="rId38"/>
    <p:sldId id="342" r:id="rId39"/>
    <p:sldId id="343" r:id="rId40"/>
    <p:sldId id="345" r:id="rId41"/>
    <p:sldId id="344" r:id="rId42"/>
    <p:sldId id="346" r:id="rId43"/>
    <p:sldId id="347" r:id="rId44"/>
    <p:sldId id="348" r:id="rId45"/>
    <p:sldId id="350" r:id="rId46"/>
    <p:sldId id="355" r:id="rId47"/>
    <p:sldId id="360" r:id="rId48"/>
    <p:sldId id="361" r:id="rId49"/>
    <p:sldId id="356" r:id="rId50"/>
    <p:sldId id="362" r:id="rId51"/>
    <p:sldId id="363" r:id="rId52"/>
    <p:sldId id="365" r:id="rId53"/>
    <p:sldId id="364" r:id="rId54"/>
    <p:sldId id="357" r:id="rId55"/>
    <p:sldId id="358" r:id="rId56"/>
    <p:sldId id="359" r:id="rId57"/>
    <p:sldId id="341" r:id="rId58"/>
    <p:sldId id="352" r:id="rId59"/>
    <p:sldId id="368" r:id="rId60"/>
    <p:sldId id="367" r:id="rId61"/>
    <p:sldId id="369" r:id="rId62"/>
    <p:sldId id="370" r:id="rId63"/>
    <p:sldId id="371" r:id="rId64"/>
    <p:sldId id="353" r:id="rId65"/>
    <p:sldId id="373" r:id="rId66"/>
    <p:sldId id="366" r:id="rId67"/>
    <p:sldId id="374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8" r:id="rId80"/>
    <p:sldId id="391" r:id="rId81"/>
    <p:sldId id="390" r:id="rId82"/>
    <p:sldId id="392" r:id="rId83"/>
    <p:sldId id="389" r:id="rId84"/>
    <p:sldId id="396" r:id="rId85"/>
    <p:sldId id="393" r:id="rId86"/>
    <p:sldId id="394" r:id="rId87"/>
    <p:sldId id="39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7C9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A3422-0AC5-4C3F-B864-039CDCD853A3}" v="20" dt="2020-10-14T03:50:16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hyperlink" Target="https://docs.docker.com/engine/install/ubuntu/" TargetMode="Externa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hyperlink" Target="https://docs.docker.com/engine/install/ubuntu/" TargetMode="External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FB3FC-AA9C-4268-8B69-AC462EEBCD44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4CEDCA-AA28-43A4-A466-BF8FE3961D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Follow the instructions:</a:t>
          </a:r>
        </a:p>
      </dgm:t>
    </dgm:pt>
    <dgm:pt modelId="{39519BA2-914C-434B-BED3-9721F1896FA8}" type="parTrans" cxnId="{7CCE6C9F-0718-4462-9AF3-D0F095ACF6D3}">
      <dgm:prSet/>
      <dgm:spPr/>
      <dgm:t>
        <a:bodyPr/>
        <a:lstStyle/>
        <a:p>
          <a:endParaRPr lang="en-US"/>
        </a:p>
      </dgm:t>
    </dgm:pt>
    <dgm:pt modelId="{1609462E-660B-4574-88CA-D90E245FD49A}" type="sibTrans" cxnId="{7CCE6C9F-0718-4462-9AF3-D0F095ACF6D3}">
      <dgm:prSet/>
      <dgm:spPr/>
      <dgm:t>
        <a:bodyPr/>
        <a:lstStyle/>
        <a:p>
          <a:endParaRPr lang="en-US"/>
        </a:p>
      </dgm:t>
    </dgm:pt>
    <dgm:pt modelId="{CEEA7DE8-5B19-4140-86BB-EA21C2A51E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Distribution - Ubuntu</a:t>
          </a:r>
        </a:p>
      </dgm:t>
    </dgm:pt>
    <dgm:pt modelId="{9C3B0B6A-63D2-49E6-AC79-8A1EF1883FDF}" type="parTrans" cxnId="{F42B2030-2D9A-4099-B3C3-E788F214DAF1}">
      <dgm:prSet/>
      <dgm:spPr/>
      <dgm:t>
        <a:bodyPr/>
        <a:lstStyle/>
        <a:p>
          <a:endParaRPr lang="en-US"/>
        </a:p>
      </dgm:t>
    </dgm:pt>
    <dgm:pt modelId="{DCA32AC8-E668-451C-B12F-1F32B42394E8}" type="sibTrans" cxnId="{F42B2030-2D9A-4099-B3C3-E788F214DAF1}">
      <dgm:prSet/>
      <dgm:spPr/>
      <dgm:t>
        <a:bodyPr/>
        <a:lstStyle/>
        <a:p>
          <a:endParaRPr lang="en-US"/>
        </a:p>
      </dgm:t>
    </dgm:pt>
    <dgm:pt modelId="{85E4E993-BA25-4CE2-B5B0-2094AC3A5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https://docs.docker.com/engine/install/ubuntu/</a:t>
          </a:r>
          <a:endParaRPr lang="en-US" dirty="0"/>
        </a:p>
      </dgm:t>
    </dgm:pt>
    <dgm:pt modelId="{50F8C04F-45EC-4CB4-AC84-37066C05386B}" type="parTrans" cxnId="{6EB942EA-B740-4853-8090-5F40C54C20CD}">
      <dgm:prSet/>
      <dgm:spPr/>
      <dgm:t>
        <a:bodyPr/>
        <a:lstStyle/>
        <a:p>
          <a:endParaRPr lang="en-US"/>
        </a:p>
      </dgm:t>
    </dgm:pt>
    <dgm:pt modelId="{EE805232-F79A-4A19-B460-589287ABD1B8}" type="sibTrans" cxnId="{6EB942EA-B740-4853-8090-5F40C54C20CD}">
      <dgm:prSet/>
      <dgm:spPr/>
      <dgm:t>
        <a:bodyPr/>
        <a:lstStyle/>
        <a:p>
          <a:endParaRPr lang="en-US"/>
        </a:p>
      </dgm:t>
    </dgm:pt>
    <dgm:pt modelId="{96D90EDA-7875-4E77-9204-AD5A8711DB02}" type="pres">
      <dgm:prSet presAssocID="{A96FB3FC-AA9C-4268-8B69-AC462EEBCD44}" presName="root" presStyleCnt="0">
        <dgm:presLayoutVars>
          <dgm:dir/>
          <dgm:resizeHandles val="exact"/>
        </dgm:presLayoutVars>
      </dgm:prSet>
      <dgm:spPr/>
    </dgm:pt>
    <dgm:pt modelId="{E37F8C04-6A3D-4D5F-924C-AA4E32D34907}" type="pres">
      <dgm:prSet presAssocID="{5E4CEDCA-AA28-43A4-A466-BF8FE3961D35}" presName="compNode" presStyleCnt="0"/>
      <dgm:spPr/>
    </dgm:pt>
    <dgm:pt modelId="{37747389-0A9E-4FFA-A530-21C3AE551034}" type="pres">
      <dgm:prSet presAssocID="{5E4CEDCA-AA28-43A4-A466-BF8FE3961D35}" presName="bgRect" presStyleLbl="bgShp" presStyleIdx="0" presStyleCnt="3"/>
      <dgm:spPr/>
    </dgm:pt>
    <dgm:pt modelId="{3BE0BF16-0964-4B5A-97EB-27944C7CFB3F}" type="pres">
      <dgm:prSet presAssocID="{5E4CEDCA-AA28-43A4-A466-BF8FE3961D35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8FFBE8FC-D3D3-4F27-8B52-483D431C4329}" type="pres">
      <dgm:prSet presAssocID="{5E4CEDCA-AA28-43A4-A466-BF8FE3961D35}" presName="spaceRect" presStyleCnt="0"/>
      <dgm:spPr/>
    </dgm:pt>
    <dgm:pt modelId="{D58C118B-E9A1-48CE-B5E1-51BB5F3B9D18}" type="pres">
      <dgm:prSet presAssocID="{5E4CEDCA-AA28-43A4-A466-BF8FE3961D35}" presName="parTx" presStyleLbl="revTx" presStyleIdx="0" presStyleCnt="3">
        <dgm:presLayoutVars>
          <dgm:chMax val="0"/>
          <dgm:chPref val="0"/>
        </dgm:presLayoutVars>
      </dgm:prSet>
      <dgm:spPr/>
    </dgm:pt>
    <dgm:pt modelId="{5E77F318-7A19-40C4-9D83-E18C8C1B1860}" type="pres">
      <dgm:prSet presAssocID="{1609462E-660B-4574-88CA-D90E245FD49A}" presName="sibTrans" presStyleCnt="0"/>
      <dgm:spPr/>
    </dgm:pt>
    <dgm:pt modelId="{7AAB788F-26D8-473F-998F-44043CEE852D}" type="pres">
      <dgm:prSet presAssocID="{CEEA7DE8-5B19-4140-86BB-EA21C2A51E1A}" presName="compNode" presStyleCnt="0"/>
      <dgm:spPr/>
    </dgm:pt>
    <dgm:pt modelId="{57496E14-7412-4FA6-BF7C-B9060F697416}" type="pres">
      <dgm:prSet presAssocID="{CEEA7DE8-5B19-4140-86BB-EA21C2A51E1A}" presName="bgRect" presStyleLbl="bgShp" presStyleIdx="1" presStyleCnt="3"/>
      <dgm:spPr/>
    </dgm:pt>
    <dgm:pt modelId="{6E85372A-A65C-475E-A434-B8974F330757}" type="pres">
      <dgm:prSet presAssocID="{CEEA7DE8-5B19-4140-86BB-EA21C2A51E1A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9F65C25-0D8F-45AE-AB00-DEAA9570B91D}" type="pres">
      <dgm:prSet presAssocID="{CEEA7DE8-5B19-4140-86BB-EA21C2A51E1A}" presName="spaceRect" presStyleCnt="0"/>
      <dgm:spPr/>
    </dgm:pt>
    <dgm:pt modelId="{37EA73F1-9AC6-43BD-AEFA-D72D66D3160C}" type="pres">
      <dgm:prSet presAssocID="{CEEA7DE8-5B19-4140-86BB-EA21C2A51E1A}" presName="parTx" presStyleLbl="revTx" presStyleIdx="1" presStyleCnt="3">
        <dgm:presLayoutVars>
          <dgm:chMax val="0"/>
          <dgm:chPref val="0"/>
        </dgm:presLayoutVars>
      </dgm:prSet>
      <dgm:spPr/>
    </dgm:pt>
    <dgm:pt modelId="{30892C33-70D0-49F4-8CD6-840B7BF9355F}" type="pres">
      <dgm:prSet presAssocID="{DCA32AC8-E668-451C-B12F-1F32B42394E8}" presName="sibTrans" presStyleCnt="0"/>
      <dgm:spPr/>
    </dgm:pt>
    <dgm:pt modelId="{946566E7-5580-4EA7-AD0D-53B7E8BAA75E}" type="pres">
      <dgm:prSet presAssocID="{85E4E993-BA25-4CE2-B5B0-2094AC3A55FE}" presName="compNode" presStyleCnt="0"/>
      <dgm:spPr/>
    </dgm:pt>
    <dgm:pt modelId="{5D8E8BAD-4081-446E-BDDB-7250A3FFB253}" type="pres">
      <dgm:prSet presAssocID="{85E4E993-BA25-4CE2-B5B0-2094AC3A55FE}" presName="bgRect" presStyleLbl="bgShp" presStyleIdx="2" presStyleCnt="3"/>
      <dgm:spPr/>
    </dgm:pt>
    <dgm:pt modelId="{4AE9E4A4-4F6E-482F-B8E7-1F11D8A6075C}" type="pres">
      <dgm:prSet presAssocID="{85E4E993-BA25-4CE2-B5B0-2094AC3A55FE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81BBEE8-32A6-4446-A395-9F7ACCCADF80}" type="pres">
      <dgm:prSet presAssocID="{85E4E993-BA25-4CE2-B5B0-2094AC3A55FE}" presName="spaceRect" presStyleCnt="0"/>
      <dgm:spPr/>
    </dgm:pt>
    <dgm:pt modelId="{77E648DD-68DA-47C1-8197-E63755E22B36}" type="pres">
      <dgm:prSet presAssocID="{85E4E993-BA25-4CE2-B5B0-2094AC3A55F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2B2030-2D9A-4099-B3C3-E788F214DAF1}" srcId="{A96FB3FC-AA9C-4268-8B69-AC462EEBCD44}" destId="{CEEA7DE8-5B19-4140-86BB-EA21C2A51E1A}" srcOrd="1" destOrd="0" parTransId="{9C3B0B6A-63D2-49E6-AC79-8A1EF1883FDF}" sibTransId="{DCA32AC8-E668-451C-B12F-1F32B42394E8}"/>
    <dgm:cxn modelId="{4F42F736-D9DF-4925-94AC-E6E7B0C11AF8}" type="presOf" srcId="{5E4CEDCA-AA28-43A4-A466-BF8FE3961D35}" destId="{D58C118B-E9A1-48CE-B5E1-51BB5F3B9D18}" srcOrd="0" destOrd="0" presId="urn:microsoft.com/office/officeart/2018/2/layout/IconVerticalSolidList"/>
    <dgm:cxn modelId="{9E262D72-CC54-4A90-91F1-F6F63DFF3241}" type="presOf" srcId="{A96FB3FC-AA9C-4268-8B69-AC462EEBCD44}" destId="{96D90EDA-7875-4E77-9204-AD5A8711DB02}" srcOrd="0" destOrd="0" presId="urn:microsoft.com/office/officeart/2018/2/layout/IconVerticalSolidList"/>
    <dgm:cxn modelId="{CC207958-C66F-4586-B811-0339942E2898}" type="presOf" srcId="{85E4E993-BA25-4CE2-B5B0-2094AC3A55FE}" destId="{77E648DD-68DA-47C1-8197-E63755E22B36}" srcOrd="0" destOrd="0" presId="urn:microsoft.com/office/officeart/2018/2/layout/IconVerticalSolidList"/>
    <dgm:cxn modelId="{7CCE6C9F-0718-4462-9AF3-D0F095ACF6D3}" srcId="{A96FB3FC-AA9C-4268-8B69-AC462EEBCD44}" destId="{5E4CEDCA-AA28-43A4-A466-BF8FE3961D35}" srcOrd="0" destOrd="0" parTransId="{39519BA2-914C-434B-BED3-9721F1896FA8}" sibTransId="{1609462E-660B-4574-88CA-D90E245FD49A}"/>
    <dgm:cxn modelId="{8FB365DB-8C2E-47AE-A3C2-6C56C9CDFD30}" type="presOf" srcId="{CEEA7DE8-5B19-4140-86BB-EA21C2A51E1A}" destId="{37EA73F1-9AC6-43BD-AEFA-D72D66D3160C}" srcOrd="0" destOrd="0" presId="urn:microsoft.com/office/officeart/2018/2/layout/IconVerticalSolidList"/>
    <dgm:cxn modelId="{6EB942EA-B740-4853-8090-5F40C54C20CD}" srcId="{A96FB3FC-AA9C-4268-8B69-AC462EEBCD44}" destId="{85E4E993-BA25-4CE2-B5B0-2094AC3A55FE}" srcOrd="2" destOrd="0" parTransId="{50F8C04F-45EC-4CB4-AC84-37066C05386B}" sibTransId="{EE805232-F79A-4A19-B460-589287ABD1B8}"/>
    <dgm:cxn modelId="{AA9F2605-CF39-43E1-A321-B2B0D3CC8A4F}" type="presParOf" srcId="{96D90EDA-7875-4E77-9204-AD5A8711DB02}" destId="{E37F8C04-6A3D-4D5F-924C-AA4E32D34907}" srcOrd="0" destOrd="0" presId="urn:microsoft.com/office/officeart/2018/2/layout/IconVerticalSolidList"/>
    <dgm:cxn modelId="{06E3B35B-0240-4530-8162-8F4273484B67}" type="presParOf" srcId="{E37F8C04-6A3D-4D5F-924C-AA4E32D34907}" destId="{37747389-0A9E-4FFA-A530-21C3AE551034}" srcOrd="0" destOrd="0" presId="urn:microsoft.com/office/officeart/2018/2/layout/IconVerticalSolidList"/>
    <dgm:cxn modelId="{9927DDB1-29FF-4E4D-A119-7697AC39F5AA}" type="presParOf" srcId="{E37F8C04-6A3D-4D5F-924C-AA4E32D34907}" destId="{3BE0BF16-0964-4B5A-97EB-27944C7CFB3F}" srcOrd="1" destOrd="0" presId="urn:microsoft.com/office/officeart/2018/2/layout/IconVerticalSolidList"/>
    <dgm:cxn modelId="{97B2D935-2985-4A0C-A6DF-A0A437C51716}" type="presParOf" srcId="{E37F8C04-6A3D-4D5F-924C-AA4E32D34907}" destId="{8FFBE8FC-D3D3-4F27-8B52-483D431C4329}" srcOrd="2" destOrd="0" presId="urn:microsoft.com/office/officeart/2018/2/layout/IconVerticalSolidList"/>
    <dgm:cxn modelId="{F0428E69-2F91-4CF3-899F-D00DEB70E66F}" type="presParOf" srcId="{E37F8C04-6A3D-4D5F-924C-AA4E32D34907}" destId="{D58C118B-E9A1-48CE-B5E1-51BB5F3B9D18}" srcOrd="3" destOrd="0" presId="urn:microsoft.com/office/officeart/2018/2/layout/IconVerticalSolidList"/>
    <dgm:cxn modelId="{0BB86B5B-32E6-4658-8B8B-729C074B8206}" type="presParOf" srcId="{96D90EDA-7875-4E77-9204-AD5A8711DB02}" destId="{5E77F318-7A19-40C4-9D83-E18C8C1B1860}" srcOrd="1" destOrd="0" presId="urn:microsoft.com/office/officeart/2018/2/layout/IconVerticalSolidList"/>
    <dgm:cxn modelId="{83C85D5B-485B-4653-A72B-CBB28250CF3E}" type="presParOf" srcId="{96D90EDA-7875-4E77-9204-AD5A8711DB02}" destId="{7AAB788F-26D8-473F-998F-44043CEE852D}" srcOrd="2" destOrd="0" presId="urn:microsoft.com/office/officeart/2018/2/layout/IconVerticalSolidList"/>
    <dgm:cxn modelId="{DF01157F-1A08-4974-AF1F-32F2F0466B1A}" type="presParOf" srcId="{7AAB788F-26D8-473F-998F-44043CEE852D}" destId="{57496E14-7412-4FA6-BF7C-B9060F697416}" srcOrd="0" destOrd="0" presId="urn:microsoft.com/office/officeart/2018/2/layout/IconVerticalSolidList"/>
    <dgm:cxn modelId="{93B772F7-122B-47D9-8F56-5150F5D24555}" type="presParOf" srcId="{7AAB788F-26D8-473F-998F-44043CEE852D}" destId="{6E85372A-A65C-475E-A434-B8974F330757}" srcOrd="1" destOrd="0" presId="urn:microsoft.com/office/officeart/2018/2/layout/IconVerticalSolidList"/>
    <dgm:cxn modelId="{6C8633D4-EAF2-47F8-AB7C-B8A59C8FA62D}" type="presParOf" srcId="{7AAB788F-26D8-473F-998F-44043CEE852D}" destId="{A9F65C25-0D8F-45AE-AB00-DEAA9570B91D}" srcOrd="2" destOrd="0" presId="urn:microsoft.com/office/officeart/2018/2/layout/IconVerticalSolidList"/>
    <dgm:cxn modelId="{44B2F368-7CC1-4D6B-ACEA-B56EA3605005}" type="presParOf" srcId="{7AAB788F-26D8-473F-998F-44043CEE852D}" destId="{37EA73F1-9AC6-43BD-AEFA-D72D66D3160C}" srcOrd="3" destOrd="0" presId="urn:microsoft.com/office/officeart/2018/2/layout/IconVerticalSolidList"/>
    <dgm:cxn modelId="{DB4573EF-48C1-400B-9487-48ABB1B1D7BA}" type="presParOf" srcId="{96D90EDA-7875-4E77-9204-AD5A8711DB02}" destId="{30892C33-70D0-49F4-8CD6-840B7BF9355F}" srcOrd="3" destOrd="0" presId="urn:microsoft.com/office/officeart/2018/2/layout/IconVerticalSolidList"/>
    <dgm:cxn modelId="{A18EB870-8522-4492-8FDA-F1EE8A38DC83}" type="presParOf" srcId="{96D90EDA-7875-4E77-9204-AD5A8711DB02}" destId="{946566E7-5580-4EA7-AD0D-53B7E8BAA75E}" srcOrd="4" destOrd="0" presId="urn:microsoft.com/office/officeart/2018/2/layout/IconVerticalSolidList"/>
    <dgm:cxn modelId="{E5F752D2-A0E8-4D3A-B7EE-850EC3CADD56}" type="presParOf" srcId="{946566E7-5580-4EA7-AD0D-53B7E8BAA75E}" destId="{5D8E8BAD-4081-446E-BDDB-7250A3FFB253}" srcOrd="0" destOrd="0" presId="urn:microsoft.com/office/officeart/2018/2/layout/IconVerticalSolidList"/>
    <dgm:cxn modelId="{A3F59216-6A74-4C68-8040-040B2F6D7AC2}" type="presParOf" srcId="{946566E7-5580-4EA7-AD0D-53B7E8BAA75E}" destId="{4AE9E4A4-4F6E-482F-B8E7-1F11D8A6075C}" srcOrd="1" destOrd="0" presId="urn:microsoft.com/office/officeart/2018/2/layout/IconVerticalSolidList"/>
    <dgm:cxn modelId="{9CBD592B-D624-4763-A2BA-34EFAA661072}" type="presParOf" srcId="{946566E7-5580-4EA7-AD0D-53B7E8BAA75E}" destId="{381BBEE8-32A6-4446-A395-9F7ACCCADF80}" srcOrd="2" destOrd="0" presId="urn:microsoft.com/office/officeart/2018/2/layout/IconVerticalSolidList"/>
    <dgm:cxn modelId="{D1EB9247-FC59-46F6-BCA8-1E24F1F15D4D}" type="presParOf" srcId="{946566E7-5580-4EA7-AD0D-53B7E8BAA75E}" destId="{77E648DD-68DA-47C1-8197-E63755E22B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47389-0A9E-4FFA-A530-21C3AE551034}">
      <dsp:nvSpPr>
        <dsp:cNvPr id="0" name=""/>
        <dsp:cNvSpPr/>
      </dsp:nvSpPr>
      <dsp:spPr>
        <a:xfrm>
          <a:off x="0" y="349"/>
          <a:ext cx="10506075" cy="8176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E0BF16-0964-4B5A-97EB-27944C7CFB3F}">
      <dsp:nvSpPr>
        <dsp:cNvPr id="0" name=""/>
        <dsp:cNvSpPr/>
      </dsp:nvSpPr>
      <dsp:spPr>
        <a:xfrm>
          <a:off x="247326" y="184310"/>
          <a:ext cx="449683" cy="44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8C118B-E9A1-48CE-B5E1-51BB5F3B9D18}">
      <dsp:nvSpPr>
        <dsp:cNvPr id="0" name=""/>
        <dsp:cNvSpPr/>
      </dsp:nvSpPr>
      <dsp:spPr>
        <a:xfrm>
          <a:off x="944335" y="349"/>
          <a:ext cx="9561739" cy="81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30" tIns="86530" rIns="86530" bIns="8653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Follow the instructions:</a:t>
          </a:r>
        </a:p>
      </dsp:txBody>
      <dsp:txXfrm>
        <a:off x="944335" y="349"/>
        <a:ext cx="9561739" cy="817606"/>
      </dsp:txXfrm>
    </dsp:sp>
    <dsp:sp modelId="{57496E14-7412-4FA6-BF7C-B9060F697416}">
      <dsp:nvSpPr>
        <dsp:cNvPr id="0" name=""/>
        <dsp:cNvSpPr/>
      </dsp:nvSpPr>
      <dsp:spPr>
        <a:xfrm>
          <a:off x="0" y="1022357"/>
          <a:ext cx="10506075" cy="8176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85372A-A65C-475E-A434-B8974F330757}">
      <dsp:nvSpPr>
        <dsp:cNvPr id="0" name=""/>
        <dsp:cNvSpPr/>
      </dsp:nvSpPr>
      <dsp:spPr>
        <a:xfrm>
          <a:off x="247326" y="1206319"/>
          <a:ext cx="449683" cy="44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EA73F1-9AC6-43BD-AEFA-D72D66D3160C}">
      <dsp:nvSpPr>
        <dsp:cNvPr id="0" name=""/>
        <dsp:cNvSpPr/>
      </dsp:nvSpPr>
      <dsp:spPr>
        <a:xfrm>
          <a:off x="944335" y="1022357"/>
          <a:ext cx="9561739" cy="81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30" tIns="86530" rIns="86530" bIns="8653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Distribution - Ubuntu</a:t>
          </a:r>
        </a:p>
      </dsp:txBody>
      <dsp:txXfrm>
        <a:off x="944335" y="1022357"/>
        <a:ext cx="9561739" cy="817606"/>
      </dsp:txXfrm>
    </dsp:sp>
    <dsp:sp modelId="{5D8E8BAD-4081-446E-BDDB-7250A3FFB253}">
      <dsp:nvSpPr>
        <dsp:cNvPr id="0" name=""/>
        <dsp:cNvSpPr/>
      </dsp:nvSpPr>
      <dsp:spPr>
        <a:xfrm>
          <a:off x="0" y="2044365"/>
          <a:ext cx="10506075" cy="8176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E9E4A4-4F6E-482F-B8E7-1F11D8A6075C}">
      <dsp:nvSpPr>
        <dsp:cNvPr id="0" name=""/>
        <dsp:cNvSpPr/>
      </dsp:nvSpPr>
      <dsp:spPr>
        <a:xfrm>
          <a:off x="247326" y="2228327"/>
          <a:ext cx="449683" cy="44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E648DD-68DA-47C1-8197-E63755E22B36}">
      <dsp:nvSpPr>
        <dsp:cNvPr id="0" name=""/>
        <dsp:cNvSpPr/>
      </dsp:nvSpPr>
      <dsp:spPr>
        <a:xfrm>
          <a:off x="944335" y="2044365"/>
          <a:ext cx="9561739" cy="81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30" tIns="86530" rIns="86530" bIns="8653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7"/>
            </a:rPr>
            <a:t>https://docs.docker.com/engine/install/ubuntu/</a:t>
          </a:r>
          <a:endParaRPr lang="en-US" sz="2500" kern="1200" dirty="0"/>
        </a:p>
      </dsp:txBody>
      <dsp:txXfrm>
        <a:off x="944335" y="2044365"/>
        <a:ext cx="9561739" cy="817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F96C-5281-4905-9C75-52BF847F5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E13FE-9027-4FD5-893A-729B34215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E753-095D-4D9C-9547-4A39C9FB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1EA6-75A8-4DB2-907C-592FC48E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AC94-EDD4-43A2-A9E2-CB95C5A7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F387-2DF8-46A9-AB38-FE52E1BD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1167E-2B95-4EB4-9F5A-A9ECCC08F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345EC-4A95-45BC-B9F1-2B67CD9F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77D1-B6EC-4206-B9F6-1F9921D4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5C57-841D-4D72-96E4-7FB1299C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5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ACCD5-AD06-4668-A6B9-80D78A5FB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F3999-B52D-4ADB-9C33-F5FA46DD8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A1FFE-B22B-48FD-B5BD-6F8E0024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9F6B4-AC54-4543-B31C-C775165B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C52D-D5A0-4355-ACAB-4031D1D3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10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AAAF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382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BDD2-8552-4353-AA95-15083FC5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5E93-7279-4EEF-B0F2-D2251341E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16548-708C-49EB-80DD-267BBBC9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1AA9-DD8B-4A42-A3B0-76E768ED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74DA-1216-4038-866A-3C7B976F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F51F-D3E4-410A-ADAE-7D0D71FA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BAF-3535-4A0A-A7D6-291E4589E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9A28-B453-4F80-98BB-AE82077F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77819-C059-41A1-9AC8-1427F16A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19CAE-E39E-47E9-A887-D1C90BC5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838-7B9C-4CA2-83F5-6DBD040A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0DE8-5003-475D-AE72-1A3E0337F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F1781-77E4-4451-B859-A28E76AA9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CC54A-72C1-43D7-92E1-3A62FF43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F1FBB-02AE-41DB-B82D-F5201B1A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31748-847C-4C22-9A12-7EAC87EA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94F0-B385-4317-AF4B-AEE766FE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3DC6-7E84-4D5B-8E69-0CBCB44D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92543-C160-438C-899A-2F1849D7A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586C-E529-4052-99B7-15FE37171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63FFB-5528-4B50-A719-5050B42B1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289AA-2C5B-4390-9BE5-D3A51A60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10C8A-BEBF-4B04-85E3-BACA5FFB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867E7-EA0B-4C90-8CAB-AB72673F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14C3-5235-4350-AF07-7D67B001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85BF9-0858-43DA-B9C1-08753BC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D32FE-C180-4D5D-A281-95BEC345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297FB-2945-4FCE-842B-06E16F36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5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0799C8-24FE-44BE-BFF8-9E2CA54A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3240C-FA7F-47A3-99F1-79C27EAA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63952-78A6-44B9-A5CF-5A85D9D9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F281-8B2E-4DAD-8F04-3C4C57DA3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01EA2-5946-48F3-A83F-942774150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ECCEE-DC6F-49BE-982A-ACAEAE239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1A214-FA20-43EB-B520-E960E8C94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2DD8-C511-4BC0-B7EB-88F20CDC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31DE0-369B-4793-919E-1CE42774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5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1EC9-5EEF-499D-B67E-85741B2A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5F615-16A8-41D9-90C2-968210983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D8019-6A2F-468E-BEA0-1CB60497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37FB1-D4D5-43CC-A6A3-F2556EA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1CF29-F82B-432D-95E4-4A0D8479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6C4E3-56EE-4ABC-81A9-38722DF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1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AC76D8-700B-4F3E-A8A1-D31CB75F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E442-CC6B-4A61-8452-21431D4B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65A08-7D04-4163-A92E-1726B25D0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6B975-4705-4DEE-9F8A-726178AEC68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9B2E0-941A-4970-804F-DD7B017D7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FAFA-0F3B-4F6C-9C61-57460BAE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541A3-5D99-48B0-9297-C24D07E3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7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75.jpeg"/><Relationship Id="rId10" Type="http://schemas.openxmlformats.org/officeDocument/2006/relationships/image" Target="../media/image55.png"/><Relationship Id="rId4" Type="http://schemas.openxmlformats.org/officeDocument/2006/relationships/image" Target="../media/image74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docker.io/2013/07/docker-desktop-your-desktop-over-ssh-running-inside-of-a-docker-containe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ditions/community/docker-ce-desktop-mac/" TargetMode="External"/><Relationship Id="rId2" Type="http://schemas.openxmlformats.org/officeDocument/2006/relationships/hyperlink" Target="https://hub.docker.com/editions/community/docker-ce-desktop-windows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11A1C-6563-43E8-938F-445CB7F7F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8846" y="696599"/>
            <a:ext cx="5770279" cy="3446775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Docker </a:t>
            </a:r>
            <a:b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</a:br>
            <a:r>
              <a:rPr lang="en-US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for</a:t>
            </a:r>
            <a:b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2E764-ED3A-4F13-B438-E0544420E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2771" y="5674994"/>
            <a:ext cx="4805691" cy="838831"/>
          </a:xfrm>
        </p:spPr>
        <p:txBody>
          <a:bodyPr anchor="b">
            <a:norm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Cabin" panose="020B0803050202020004"/>
              </a:rPr>
              <a:t>Rakesh Budugu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5714E-BA31-41B9-9609-F229F5A98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2281268"/>
            <a:ext cx="4141760" cy="320986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029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87" y="333341"/>
            <a:ext cx="445854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7" dirty="0">
                <a:solidFill>
                  <a:srgbClr val="6F8491"/>
                </a:solidFill>
              </a:rPr>
              <a:t>Limitations </a:t>
            </a:r>
            <a:r>
              <a:rPr sz="4267" dirty="0">
                <a:solidFill>
                  <a:srgbClr val="6F8491"/>
                </a:solidFill>
              </a:rPr>
              <a:t>of</a:t>
            </a:r>
            <a:r>
              <a:rPr sz="4267" spc="-87" dirty="0">
                <a:solidFill>
                  <a:srgbClr val="6F8491"/>
                </a:solidFill>
              </a:rPr>
              <a:t> </a:t>
            </a:r>
            <a:r>
              <a:rPr sz="4267" dirty="0">
                <a:solidFill>
                  <a:srgbClr val="6F8491"/>
                </a:solidFill>
              </a:rPr>
              <a:t>VMs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428888" y="1253930"/>
            <a:ext cx="8513233" cy="3661942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474121" indent="-457189">
              <a:spcBef>
                <a:spcPts val="7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Each VM stills</a:t>
            </a:r>
            <a:r>
              <a:rPr sz="2667" spc="-4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requires</a:t>
            </a:r>
            <a:endParaRPr sz="2667" dirty="0">
              <a:latin typeface="Arial"/>
              <a:cs typeface="Arial"/>
            </a:endParaRPr>
          </a:p>
          <a:p>
            <a:pPr marL="1008355" lvl="1" indent="-382684">
              <a:spcBef>
                <a:spcPts val="540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CPU</a:t>
            </a:r>
            <a:r>
              <a:rPr sz="2400" spc="-2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allocation</a:t>
            </a:r>
            <a:endParaRPr sz="2400" dirty="0">
              <a:latin typeface="Arial"/>
              <a:cs typeface="Arial"/>
            </a:endParaRPr>
          </a:p>
          <a:p>
            <a:pPr marL="1008355" lvl="1" indent="-382684">
              <a:spcBef>
                <a:spcPts val="545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Storage</a:t>
            </a:r>
            <a:endParaRPr sz="2400" dirty="0">
              <a:latin typeface="Arial"/>
              <a:cs typeface="Arial"/>
            </a:endParaRPr>
          </a:p>
          <a:p>
            <a:pPr marL="1008355" lvl="1" indent="-382684">
              <a:spcBef>
                <a:spcPts val="527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dirty="0">
                <a:solidFill>
                  <a:srgbClr val="6F8491"/>
                </a:solidFill>
                <a:latin typeface="Arial"/>
                <a:cs typeface="Arial"/>
              </a:rPr>
              <a:t>RAM</a:t>
            </a:r>
            <a:endParaRPr sz="2400" dirty="0">
              <a:latin typeface="Arial"/>
              <a:cs typeface="Arial"/>
            </a:endParaRPr>
          </a:p>
          <a:p>
            <a:pPr marL="1008355" lvl="1" indent="-382684">
              <a:spcBef>
                <a:spcPts val="527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An entire guest operating</a:t>
            </a:r>
            <a:r>
              <a:rPr sz="2400" spc="2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74121" indent="-457189">
              <a:spcBef>
                <a:spcPts val="5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The more VMs </a:t>
            </a:r>
            <a:r>
              <a:rPr sz="2667" spc="-7" dirty="0">
                <a:solidFill>
                  <a:srgbClr val="6F8491"/>
                </a:solidFill>
                <a:latin typeface="Arial"/>
                <a:cs typeface="Arial"/>
              </a:rPr>
              <a:t>you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run, the more resources you</a:t>
            </a:r>
            <a:r>
              <a:rPr sz="2667" spc="-28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need</a:t>
            </a:r>
            <a:endParaRPr sz="2667" dirty="0">
              <a:latin typeface="Arial"/>
              <a:cs typeface="Arial"/>
            </a:endParaRPr>
          </a:p>
          <a:p>
            <a:pPr marL="474121" indent="-457189">
              <a:spcBef>
                <a:spcPts val="5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Guest OS means wasted</a:t>
            </a:r>
            <a:r>
              <a:rPr sz="2667" spc="-14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resources</a:t>
            </a:r>
            <a:endParaRPr sz="2667" dirty="0">
              <a:latin typeface="Arial"/>
              <a:cs typeface="Arial"/>
            </a:endParaRPr>
          </a:p>
          <a:p>
            <a:pPr marL="474121" indent="-457189">
              <a:spcBef>
                <a:spcPts val="527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Application portability not</a:t>
            </a:r>
            <a:r>
              <a:rPr sz="2667" spc="-7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guaranteed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2544" y="1507927"/>
            <a:ext cx="1412240" cy="1221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630160" y="1578863"/>
            <a:ext cx="1371600" cy="1068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576815" y="1515871"/>
            <a:ext cx="1700784" cy="1194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01833" y="1120649"/>
            <a:ext cx="4853939" cy="289835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6374" marR="452109" indent="-230288">
              <a:lnSpc>
                <a:spcPts val="2880"/>
              </a:lnSpc>
              <a:spcBef>
                <a:spcPts val="500"/>
              </a:spcBef>
              <a:buClr>
                <a:srgbClr val="1AAAF8"/>
              </a:buClr>
              <a:buChar char="•"/>
              <a:tabLst>
                <a:tab pos="247220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Standardized packaging for  software and</a:t>
            </a:r>
            <a:r>
              <a:rPr sz="2667" spc="-14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dependencies</a:t>
            </a:r>
            <a:endParaRPr sz="2667" dirty="0">
              <a:latin typeface="Arial"/>
              <a:cs typeface="Arial"/>
            </a:endParaRPr>
          </a:p>
          <a:p>
            <a:pPr marL="246374" indent="-230288">
              <a:spcBef>
                <a:spcPts val="1240"/>
              </a:spcBef>
              <a:buClr>
                <a:srgbClr val="1AAAF8"/>
              </a:buClr>
              <a:buChar char="•"/>
              <a:tabLst>
                <a:tab pos="247220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Isolate apps from each</a:t>
            </a:r>
            <a:r>
              <a:rPr sz="2667" spc="-17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other</a:t>
            </a:r>
            <a:endParaRPr sz="2667" dirty="0">
              <a:latin typeface="Arial"/>
              <a:cs typeface="Arial"/>
            </a:endParaRPr>
          </a:p>
          <a:p>
            <a:pPr marL="246374" indent="-230288">
              <a:spcBef>
                <a:spcPts val="1280"/>
              </a:spcBef>
              <a:buClr>
                <a:srgbClr val="1AAAF8"/>
              </a:buClr>
              <a:buChar char="•"/>
              <a:tabLst>
                <a:tab pos="247220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Share the same OS</a:t>
            </a:r>
            <a:r>
              <a:rPr sz="2667" spc="-14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kernel</a:t>
            </a:r>
            <a:endParaRPr sz="2667" dirty="0">
              <a:latin typeface="Arial"/>
              <a:cs typeface="Arial"/>
            </a:endParaRPr>
          </a:p>
          <a:p>
            <a:pPr marL="246374" marR="6773" indent="-230288">
              <a:lnSpc>
                <a:spcPts val="2880"/>
              </a:lnSpc>
              <a:spcBef>
                <a:spcPts val="1640"/>
              </a:spcBef>
              <a:buClr>
                <a:srgbClr val="1AAAF8"/>
              </a:buClr>
              <a:buChar char="•"/>
              <a:tabLst>
                <a:tab pos="247220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Works with all major Linux</a:t>
            </a:r>
            <a:r>
              <a:rPr sz="2667" spc="-17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and  Windows</a:t>
            </a:r>
            <a:r>
              <a:rPr sz="2667" spc="-4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Server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344705"/>
            <a:ext cx="4473787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800" spc="20" dirty="0"/>
              <a:t>What </a:t>
            </a:r>
            <a:r>
              <a:rPr sz="3800" spc="13" dirty="0"/>
              <a:t>is </a:t>
            </a:r>
            <a:r>
              <a:rPr sz="3800" spc="20" dirty="0"/>
              <a:t>a</a:t>
            </a:r>
            <a:r>
              <a:rPr sz="3800" spc="-133" dirty="0"/>
              <a:t> </a:t>
            </a:r>
            <a:r>
              <a:rPr sz="3800" spc="13" dirty="0"/>
              <a:t>container?</a:t>
            </a:r>
            <a:endParaRPr sz="3800"/>
          </a:p>
        </p:txBody>
      </p:sp>
      <p:grpSp>
        <p:nvGrpSpPr>
          <p:cNvPr id="4" name="object 4"/>
          <p:cNvGrpSpPr/>
          <p:nvPr/>
        </p:nvGrpSpPr>
        <p:grpSpPr>
          <a:xfrm>
            <a:off x="404367" y="1591055"/>
            <a:ext cx="5283200" cy="4310380"/>
            <a:chOff x="303275" y="1193291"/>
            <a:chExt cx="3962400" cy="3232785"/>
          </a:xfrm>
        </p:grpSpPr>
        <p:sp>
          <p:nvSpPr>
            <p:cNvPr id="5" name="object 5"/>
            <p:cNvSpPr/>
            <p:nvPr/>
          </p:nvSpPr>
          <p:spPr>
            <a:xfrm>
              <a:off x="303275" y="1193291"/>
              <a:ext cx="3962400" cy="3232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534667" y="3268980"/>
              <a:ext cx="451484" cy="387350"/>
            </a:xfrm>
            <a:custGeom>
              <a:avLst/>
              <a:gdLst/>
              <a:ahLst/>
              <a:cxnLst/>
              <a:rect l="l" t="t" r="r" b="b"/>
              <a:pathLst>
                <a:path w="451485" h="387350">
                  <a:moveTo>
                    <a:pt x="338327" y="0"/>
                  </a:moveTo>
                  <a:lnTo>
                    <a:pt x="112775" y="0"/>
                  </a:lnTo>
                  <a:lnTo>
                    <a:pt x="112775" y="193548"/>
                  </a:lnTo>
                  <a:lnTo>
                    <a:pt x="0" y="193548"/>
                  </a:lnTo>
                  <a:lnTo>
                    <a:pt x="225551" y="387096"/>
                  </a:lnTo>
                  <a:lnTo>
                    <a:pt x="451104" y="193548"/>
                  </a:lnTo>
                  <a:lnTo>
                    <a:pt x="338327" y="193548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6357311861_222f334207_o">
            <a:extLst>
              <a:ext uri="{FF2B5EF4-FFF2-40B4-BE49-F238E27FC236}">
                <a16:creationId xmlns:a16="http://schemas.microsoft.com/office/drawing/2014/main" id="{22350F44-C456-4DD0-AB1C-EAEB15AF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r="2" b="2"/>
          <a:stretch/>
        </p:blipFill>
        <p:spPr bwMode="auto">
          <a:xfrm>
            <a:off x="-1" y="1"/>
            <a:ext cx="12192000" cy="60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72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74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031" name="Freeform: Shape 76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06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344705"/>
            <a:ext cx="6966373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800" spc="13" dirty="0"/>
              <a:t>Comparing Containers and</a:t>
            </a:r>
            <a:r>
              <a:rPr sz="3800" spc="-53" dirty="0"/>
              <a:t> </a:t>
            </a:r>
            <a:r>
              <a:rPr sz="3800" spc="27" dirty="0"/>
              <a:t>VMs</a:t>
            </a:r>
            <a:endParaRPr sz="3800"/>
          </a:p>
        </p:txBody>
      </p:sp>
      <p:sp>
        <p:nvSpPr>
          <p:cNvPr id="3" name="object 3"/>
          <p:cNvSpPr/>
          <p:nvPr/>
        </p:nvSpPr>
        <p:spPr>
          <a:xfrm>
            <a:off x="1141984" y="1304544"/>
            <a:ext cx="4019296" cy="360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608063" y="1304544"/>
            <a:ext cx="4009136" cy="3602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46055" y="5466215"/>
            <a:ext cx="3046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48626" marR="6773" indent="-532540">
              <a:spcBef>
                <a:spcPts val="133"/>
              </a:spcBef>
            </a:pP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Containers are an</a:t>
            </a:r>
            <a:r>
              <a:rPr sz="2400" spc="-60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app  level construct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8572" y="5415009"/>
            <a:ext cx="4164753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sz="2400" dirty="0">
                <a:solidFill>
                  <a:srgbClr val="244355"/>
                </a:solidFill>
                <a:latin typeface="Arial"/>
                <a:cs typeface="Arial"/>
              </a:rPr>
              <a:t>VMs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are an infrastructure level  construct </a:t>
            </a:r>
            <a:r>
              <a:rPr sz="2400" dirty="0">
                <a:solidFill>
                  <a:srgbClr val="244355"/>
                </a:solidFill>
                <a:latin typeface="Arial"/>
                <a:cs typeface="Arial"/>
              </a:rPr>
              <a:t>to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turn one machine  into many</a:t>
            </a:r>
            <a:r>
              <a:rPr sz="2400" spc="7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344705"/>
            <a:ext cx="6372013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800" spc="13" dirty="0"/>
              <a:t>Containers and </a:t>
            </a:r>
            <a:r>
              <a:rPr sz="3800" spc="27" dirty="0"/>
              <a:t>VMs</a:t>
            </a:r>
            <a:r>
              <a:rPr sz="3800" spc="-80" dirty="0"/>
              <a:t> </a:t>
            </a:r>
            <a:r>
              <a:rPr sz="3800" spc="13" dirty="0"/>
              <a:t>together</a:t>
            </a:r>
            <a:endParaRPr sz="3800"/>
          </a:p>
        </p:txBody>
      </p:sp>
      <p:sp>
        <p:nvSpPr>
          <p:cNvPr id="3" name="object 3"/>
          <p:cNvSpPr/>
          <p:nvPr/>
        </p:nvSpPr>
        <p:spPr>
          <a:xfrm>
            <a:off x="2023871" y="1389888"/>
            <a:ext cx="8144256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971210" y="5645844"/>
            <a:ext cx="846582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Containers and </a:t>
            </a:r>
            <a:r>
              <a:rPr sz="2400" dirty="0">
                <a:solidFill>
                  <a:srgbClr val="244355"/>
                </a:solidFill>
                <a:latin typeface="Arial"/>
                <a:cs typeface="Arial"/>
              </a:rPr>
              <a:t>VMs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together provide a tremendous amount</a:t>
            </a:r>
            <a:r>
              <a:rPr sz="2400" spc="93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44355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flexibility </a:t>
            </a:r>
            <a:r>
              <a:rPr sz="2400" dirty="0">
                <a:solidFill>
                  <a:srgbClr val="244355"/>
                </a:solidFill>
                <a:latin typeface="Arial"/>
                <a:cs typeface="Arial"/>
              </a:rPr>
              <a:t>for IT to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optimally </a:t>
            </a:r>
            <a:r>
              <a:rPr sz="2400" spc="-13" dirty="0">
                <a:solidFill>
                  <a:srgbClr val="244355"/>
                </a:solidFill>
                <a:latin typeface="Arial"/>
                <a:cs typeface="Arial"/>
              </a:rPr>
              <a:t>deploy and manage</a:t>
            </a:r>
            <a:r>
              <a:rPr sz="2400" spc="93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244355"/>
                </a:solidFill>
                <a:latin typeface="Arial"/>
                <a:cs typeface="Arial"/>
              </a:rPr>
              <a:t>apps.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6074" y="1826428"/>
            <a:ext cx="52239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13" dirty="0">
                <a:latin typeface="Arial"/>
                <a:cs typeface="Arial"/>
              </a:rPr>
              <a:t>D</a:t>
            </a:r>
            <a:r>
              <a:rPr sz="1867" dirty="0">
                <a:latin typeface="Arial"/>
                <a:cs typeface="Arial"/>
              </a:rPr>
              <a:t>EV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5005" y="980440"/>
            <a:ext cx="72051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latin typeface="Arial"/>
                <a:cs typeface="Arial"/>
              </a:rPr>
              <a:t>P</a:t>
            </a:r>
            <a:r>
              <a:rPr sz="1867" spc="-13" dirty="0">
                <a:latin typeface="Arial"/>
                <a:cs typeface="Arial"/>
              </a:rPr>
              <a:t>R</a:t>
            </a:r>
            <a:r>
              <a:rPr sz="1867" dirty="0">
                <a:latin typeface="Arial"/>
                <a:cs typeface="Arial"/>
              </a:rPr>
              <a:t>OD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394299"/>
            <a:ext cx="830834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/>
              <a:t>Key </a:t>
            </a:r>
            <a:r>
              <a:rPr sz="4267" spc="-7" dirty="0"/>
              <a:t>Benefits </a:t>
            </a:r>
            <a:r>
              <a:rPr sz="4267" dirty="0"/>
              <a:t>of Docker</a:t>
            </a:r>
            <a:r>
              <a:rPr sz="4267" spc="-93" dirty="0"/>
              <a:t> </a:t>
            </a:r>
            <a:r>
              <a:rPr sz="4267" spc="-7" dirty="0"/>
              <a:t>Containers</a:t>
            </a:r>
            <a:endParaRPr sz="4267"/>
          </a:p>
        </p:txBody>
      </p:sp>
      <p:grpSp>
        <p:nvGrpSpPr>
          <p:cNvPr id="3" name="object 3"/>
          <p:cNvGrpSpPr/>
          <p:nvPr/>
        </p:nvGrpSpPr>
        <p:grpSpPr>
          <a:xfrm>
            <a:off x="290575" y="1475232"/>
            <a:ext cx="3645747" cy="4704080"/>
            <a:chOff x="217931" y="1106424"/>
            <a:chExt cx="2734310" cy="3528060"/>
          </a:xfrm>
        </p:grpSpPr>
        <p:sp>
          <p:nvSpPr>
            <p:cNvPr id="4" name="object 4"/>
            <p:cNvSpPr/>
            <p:nvPr/>
          </p:nvSpPr>
          <p:spPr>
            <a:xfrm>
              <a:off x="230885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0"/>
                  </a:moveTo>
                  <a:lnTo>
                    <a:pt x="0" y="3502152"/>
                  </a:lnTo>
                  <a:lnTo>
                    <a:pt x="2708147" y="2801721"/>
                  </a:lnTo>
                  <a:lnTo>
                    <a:pt x="2708147" y="700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7C5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30885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3502152"/>
                  </a:moveTo>
                  <a:lnTo>
                    <a:pt x="0" y="0"/>
                  </a:lnTo>
                  <a:lnTo>
                    <a:pt x="2708147" y="700405"/>
                  </a:lnTo>
                  <a:lnTo>
                    <a:pt x="2708147" y="2801721"/>
                  </a:lnTo>
                  <a:lnTo>
                    <a:pt x="0" y="35021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0155" y="2085095"/>
            <a:ext cx="2965027" cy="2239994"/>
          </a:xfrm>
          <a:prstGeom prst="rect">
            <a:avLst/>
          </a:prstGeom>
        </p:spPr>
        <p:txBody>
          <a:bodyPr vert="horz" wrap="square" lIns="0" tIns="259927" rIns="0" bIns="0" rtlCol="0">
            <a:spAutoFit/>
          </a:bodyPr>
          <a:lstStyle/>
          <a:p>
            <a:pPr marL="16933">
              <a:spcBef>
                <a:spcPts val="2047"/>
              </a:spcBef>
            </a:pPr>
            <a:r>
              <a:rPr sz="4267" spc="-7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4267">
              <a:latin typeface="Arial"/>
              <a:cs typeface="Arial"/>
            </a:endParaRPr>
          </a:p>
          <a:p>
            <a:pPr marL="321725" marR="6773" indent="-304792">
              <a:lnSpc>
                <a:spcPts val="2880"/>
              </a:lnSpc>
              <a:spcBef>
                <a:spcPts val="1567"/>
              </a:spcBef>
              <a:buChar char="•"/>
              <a:tabLst>
                <a:tab pos="320879" algn="l"/>
                <a:tab pos="321725" algn="l"/>
              </a:tabLst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No OS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boot =  applications  online in</a:t>
            </a:r>
            <a:r>
              <a:rPr sz="2667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3727" y="1475232"/>
            <a:ext cx="3645747" cy="4704080"/>
            <a:chOff x="3130295" y="1106424"/>
            <a:chExt cx="2734310" cy="3528060"/>
          </a:xfrm>
        </p:grpSpPr>
        <p:sp>
          <p:nvSpPr>
            <p:cNvPr id="8" name="object 8"/>
            <p:cNvSpPr/>
            <p:nvPr/>
          </p:nvSpPr>
          <p:spPr>
            <a:xfrm>
              <a:off x="3143249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0"/>
                  </a:moveTo>
                  <a:lnTo>
                    <a:pt x="0" y="3502152"/>
                  </a:lnTo>
                  <a:lnTo>
                    <a:pt x="2708148" y="2801721"/>
                  </a:lnTo>
                  <a:lnTo>
                    <a:pt x="2708148" y="700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7C5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143249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3502152"/>
                  </a:moveTo>
                  <a:lnTo>
                    <a:pt x="0" y="0"/>
                  </a:lnTo>
                  <a:lnTo>
                    <a:pt x="2708148" y="700405"/>
                  </a:lnTo>
                  <a:lnTo>
                    <a:pt x="2708148" y="2801721"/>
                  </a:lnTo>
                  <a:lnTo>
                    <a:pt x="0" y="35021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44154" y="2085095"/>
            <a:ext cx="2903220" cy="3327856"/>
          </a:xfrm>
          <a:prstGeom prst="rect">
            <a:avLst/>
          </a:prstGeom>
        </p:spPr>
        <p:txBody>
          <a:bodyPr vert="horz" wrap="square" lIns="0" tIns="259927" rIns="0" bIns="0" rtlCol="0">
            <a:spAutoFit/>
          </a:bodyPr>
          <a:lstStyle/>
          <a:p>
            <a:pPr marL="16933">
              <a:spcBef>
                <a:spcPts val="2047"/>
              </a:spcBef>
            </a:pPr>
            <a:r>
              <a:rPr sz="4267" spc="-7" dirty="0">
                <a:solidFill>
                  <a:srgbClr val="FFFFFF"/>
                </a:solidFill>
                <a:latin typeface="Arial"/>
                <a:cs typeface="Arial"/>
              </a:rPr>
              <a:t>Portability</a:t>
            </a:r>
            <a:endParaRPr sz="4267">
              <a:latin typeface="Arial"/>
              <a:cs typeface="Arial"/>
            </a:endParaRPr>
          </a:p>
          <a:p>
            <a:pPr marL="321725" marR="6773" indent="-304792">
              <a:lnSpc>
                <a:spcPct val="90000"/>
              </a:lnSpc>
              <a:spcBef>
                <a:spcPts val="1527"/>
              </a:spcBef>
              <a:buChar char="•"/>
              <a:tabLst>
                <a:tab pos="320879" algn="l"/>
                <a:tab pos="321725" algn="l"/>
              </a:tabLst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Less  dependencies  between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process  layers = ability to  move between  infrastructure</a:t>
            </a:r>
            <a:endParaRPr sz="266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56879" y="1475232"/>
            <a:ext cx="3645747" cy="4704080"/>
            <a:chOff x="6042659" y="1106424"/>
            <a:chExt cx="2734310" cy="3528060"/>
          </a:xfrm>
        </p:grpSpPr>
        <p:sp>
          <p:nvSpPr>
            <p:cNvPr id="12" name="object 12"/>
            <p:cNvSpPr/>
            <p:nvPr/>
          </p:nvSpPr>
          <p:spPr>
            <a:xfrm>
              <a:off x="6055613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0"/>
                  </a:moveTo>
                  <a:lnTo>
                    <a:pt x="0" y="3502152"/>
                  </a:lnTo>
                  <a:lnTo>
                    <a:pt x="2708147" y="2801721"/>
                  </a:lnTo>
                  <a:lnTo>
                    <a:pt x="2708147" y="700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7C5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5613" y="1119378"/>
              <a:ext cx="2708275" cy="3502660"/>
            </a:xfrm>
            <a:custGeom>
              <a:avLst/>
              <a:gdLst/>
              <a:ahLst/>
              <a:cxnLst/>
              <a:rect l="l" t="t" r="r" b="b"/>
              <a:pathLst>
                <a:path w="2708275" h="3502660">
                  <a:moveTo>
                    <a:pt x="0" y="3502152"/>
                  </a:moveTo>
                  <a:lnTo>
                    <a:pt x="0" y="0"/>
                  </a:lnTo>
                  <a:lnTo>
                    <a:pt x="2708147" y="700405"/>
                  </a:lnTo>
                  <a:lnTo>
                    <a:pt x="2708147" y="2801721"/>
                  </a:lnTo>
                  <a:lnTo>
                    <a:pt x="0" y="35021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27645" y="2085095"/>
            <a:ext cx="2354580" cy="2637539"/>
          </a:xfrm>
          <a:prstGeom prst="rect">
            <a:avLst/>
          </a:prstGeom>
        </p:spPr>
        <p:txBody>
          <a:bodyPr vert="horz" wrap="square" lIns="0" tIns="259927" rIns="0" bIns="0" rtlCol="0">
            <a:spAutoFit/>
          </a:bodyPr>
          <a:lstStyle/>
          <a:p>
            <a:pPr marL="16933">
              <a:spcBef>
                <a:spcPts val="2047"/>
              </a:spcBef>
            </a:pPr>
            <a:r>
              <a:rPr sz="4267" dirty="0">
                <a:solidFill>
                  <a:srgbClr val="FFFFFF"/>
                </a:solidFill>
                <a:latin typeface="Arial"/>
                <a:cs typeface="Arial"/>
              </a:rPr>
              <a:t>Eff</a:t>
            </a:r>
            <a:r>
              <a:rPr sz="4267" spc="-1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267" dirty="0">
                <a:solidFill>
                  <a:srgbClr val="FFFFFF"/>
                </a:solidFill>
                <a:latin typeface="Arial"/>
                <a:cs typeface="Arial"/>
              </a:rPr>
              <a:t>ciency</a:t>
            </a:r>
            <a:endParaRPr sz="4267">
              <a:latin typeface="Arial"/>
              <a:cs typeface="Arial"/>
            </a:endParaRPr>
          </a:p>
          <a:p>
            <a:pPr marL="321725" marR="605352" indent="-304792">
              <a:lnSpc>
                <a:spcPts val="2880"/>
              </a:lnSpc>
              <a:spcBef>
                <a:spcPts val="1567"/>
              </a:spcBef>
              <a:buChar char="•"/>
              <a:tabLst>
                <a:tab pos="320879" algn="l"/>
                <a:tab pos="321725" algn="l"/>
              </a:tabLst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Less OS  overhe</a:t>
            </a:r>
            <a:r>
              <a:rPr sz="2667" spc="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667">
              <a:latin typeface="Arial"/>
              <a:cs typeface="Arial"/>
            </a:endParaRPr>
          </a:p>
          <a:p>
            <a:pPr marL="321725" indent="-304792">
              <a:lnSpc>
                <a:spcPts val="3040"/>
              </a:lnSpc>
              <a:spcBef>
                <a:spcPts val="40"/>
              </a:spcBef>
              <a:buChar char="•"/>
              <a:tabLst>
                <a:tab pos="320879" algn="l"/>
                <a:tab pos="321725" algn="l"/>
              </a:tabLst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sz="2667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667">
              <a:latin typeface="Arial"/>
              <a:cs typeface="Arial"/>
            </a:endParaRPr>
          </a:p>
          <a:p>
            <a:pPr marL="321725">
              <a:lnSpc>
                <a:spcPts val="304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density</a:t>
            </a:r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migrate smoothly and quickly?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/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Multipilicity</a:t>
            </a:r>
            <a:r>
              <a:rPr lang="en-US" b="1" dirty="0">
                <a:solidFill>
                  <a:schemeClr val="bg1"/>
                </a:solidFill>
              </a:rPr>
              <a:t>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(e.g. from boat to train to truck)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Cargo Transport Pre-1960</a:t>
            </a:r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/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a matrix from hell</a:t>
            </a:r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9392" y="1337055"/>
            <a:ext cx="5919893" cy="4844627"/>
            <a:chOff x="2257044" y="1002791"/>
            <a:chExt cx="4439920" cy="3633470"/>
          </a:xfrm>
        </p:grpSpPr>
        <p:sp>
          <p:nvSpPr>
            <p:cNvPr id="3" name="object 3"/>
            <p:cNvSpPr/>
            <p:nvPr/>
          </p:nvSpPr>
          <p:spPr>
            <a:xfrm>
              <a:off x="5875020" y="1584959"/>
              <a:ext cx="593090" cy="0"/>
            </a:xfrm>
            <a:custGeom>
              <a:avLst/>
              <a:gdLst/>
              <a:ahLst/>
              <a:cxnLst/>
              <a:rect l="l" t="t" r="r" b="b"/>
              <a:pathLst>
                <a:path w="593089">
                  <a:moveTo>
                    <a:pt x="0" y="0"/>
                  </a:moveTo>
                  <a:lnTo>
                    <a:pt x="592835" y="0"/>
                  </a:lnTo>
                </a:path>
              </a:pathLst>
            </a:custGeom>
            <a:ln w="12192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257044" y="1002791"/>
              <a:ext cx="4439411" cy="3633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8887" y="378938"/>
            <a:ext cx="6494780" cy="590697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3733" spc="-7" dirty="0">
                <a:solidFill>
                  <a:srgbClr val="6F8491"/>
                </a:solidFill>
              </a:rPr>
              <a:t>The IT Landscape </a:t>
            </a:r>
            <a:r>
              <a:rPr sz="3733" dirty="0">
                <a:solidFill>
                  <a:srgbClr val="6F8491"/>
                </a:solidFill>
              </a:rPr>
              <a:t>is </a:t>
            </a:r>
            <a:r>
              <a:rPr sz="3733" spc="-7" dirty="0">
                <a:solidFill>
                  <a:srgbClr val="6F8491"/>
                </a:solidFill>
              </a:rPr>
              <a:t>Changing</a:t>
            </a:r>
            <a:endParaRPr sz="3733"/>
          </a:p>
        </p:txBody>
      </p:sp>
      <p:sp>
        <p:nvSpPr>
          <p:cNvPr id="6" name="object 6"/>
          <p:cNvSpPr txBox="1"/>
          <p:nvPr/>
        </p:nvSpPr>
        <p:spPr>
          <a:xfrm>
            <a:off x="6269736" y="2046833"/>
            <a:ext cx="61976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67" b="1" spc="-13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7464" y="4537626"/>
            <a:ext cx="9287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3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67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67" b="1" spc="-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1036" y="4436363"/>
            <a:ext cx="7052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3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67" b="1" spc="-13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867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transport quickly and smoothly</a:t>
            </a:r>
          </a:p>
          <a:p>
            <a:pPr algn="ctr"/>
            <a:r>
              <a:rPr lang="en-US" dirty="0"/>
              <a:t>(e.g. from boat to train to truck)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 Intermodal Shipping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is a shipping container system for code 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/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eliminates the matrix from Hell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Developers Care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/>
              <a:t>Build once…run anywhere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A clean, safe, hygienic and portable runtime environment for your app.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No worries about missing dependencies, packages and other pain points during subsequent deployments.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Run each app in its own isolated container,  so you can run various versions of libraries and other dependencies for each app without worrying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Automate testing, integration, packaging…anything you can script 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Reduce/eliminate concerns about compatibility on different platforms, either your own or your customers. </a:t>
            </a:r>
          </a:p>
          <a:p>
            <a:pPr marL="798513" lvl="1" indent="-341313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Cheap, zero-penalty containers to deploy services? A VM without the overhead of a VM? Instant replay and reset of image snapshots? That’s the power of Docker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8D5559-59BA-4130-B795-3A4687E0A054}"/>
              </a:ext>
            </a:extLst>
          </p:cNvPr>
          <p:cNvCxnSpPr/>
          <p:nvPr/>
        </p:nvCxnSpPr>
        <p:spPr>
          <a:xfrm>
            <a:off x="838200" y="1333500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4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Dev-Ops Care?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90688"/>
            <a:ext cx="10887076" cy="4968844"/>
          </a:xfrm>
        </p:spPr>
        <p:txBody>
          <a:bodyPr>
            <a:normAutofit/>
          </a:bodyPr>
          <a:lstStyle/>
          <a:p>
            <a:r>
              <a:rPr lang="en-US" dirty="0"/>
              <a:t>Configure once…run anything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Make the entire lifecycle more efficient, consistent, and repeatable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Increase the quality of code produced by developers.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Eliminate inconsistencies between development, test, production, and customer environments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Support segregation of duties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Significantly improves the speed and reliability of continuous deployment and continuous integration systems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Because the containers are so lightweight, address significant performance, costs, deployment, and portability issues normally associated with VMs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0F122F-F3FB-4E7A-8DAE-A00C41527858}"/>
              </a:ext>
            </a:extLst>
          </p:cNvPr>
          <p:cNvCxnSpPr/>
          <p:nvPr/>
        </p:nvCxnSpPr>
        <p:spPr>
          <a:xfrm>
            <a:off x="838200" y="1333500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1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613061"/>
            <a:ext cx="10858500" cy="1290638"/>
          </a:xfrm>
        </p:spPr>
        <p:txBody>
          <a:bodyPr>
            <a:normAutofit fontScale="90000"/>
          </a:bodyPr>
          <a:lstStyle/>
          <a:p>
            <a:r>
              <a:rPr lang="en-US" dirty="0"/>
              <a:t>Why it works—separation of concerns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27120" y="2486342"/>
            <a:ext cx="5943600" cy="42767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80" y="2097913"/>
            <a:ext cx="3317240" cy="213563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1400" dirty="0"/>
              <a:t>Dan the Developer</a:t>
            </a:r>
          </a:p>
          <a:p>
            <a:pPr lvl="1"/>
            <a:r>
              <a:rPr lang="en-US" sz="1200" dirty="0"/>
              <a:t>Worries about what’s “inside” the container</a:t>
            </a:r>
          </a:p>
          <a:p>
            <a:pPr lvl="2"/>
            <a:r>
              <a:rPr lang="en-US" sz="1100" dirty="0"/>
              <a:t>His code</a:t>
            </a:r>
          </a:p>
          <a:p>
            <a:pPr lvl="2"/>
            <a:r>
              <a:rPr lang="en-US" sz="1100" dirty="0"/>
              <a:t>His Libraries</a:t>
            </a:r>
          </a:p>
          <a:p>
            <a:pPr lvl="2"/>
            <a:r>
              <a:rPr lang="en-US" sz="1100" dirty="0"/>
              <a:t>His Package Manager</a:t>
            </a:r>
          </a:p>
          <a:p>
            <a:pPr lvl="2"/>
            <a:r>
              <a:rPr lang="en-US" sz="1100" dirty="0"/>
              <a:t>His Apps</a:t>
            </a:r>
          </a:p>
          <a:p>
            <a:pPr lvl="2"/>
            <a:r>
              <a:rPr lang="en-US" sz="1100" dirty="0"/>
              <a:t>His Data</a:t>
            </a:r>
          </a:p>
          <a:p>
            <a:pPr lvl="1"/>
            <a:r>
              <a:rPr lang="en-US" sz="1200" dirty="0"/>
              <a:t>All Linux servers look the same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27120" y="3319145"/>
            <a:ext cx="1021080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8559800" y="2209674"/>
            <a:ext cx="3317240" cy="1840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Oscar the Ops Guy</a:t>
            </a:r>
          </a:p>
          <a:p>
            <a:pPr lvl="1"/>
            <a:r>
              <a:rPr lang="en-US" dirty="0"/>
              <a:t>Worries about what’s “outside” the container</a:t>
            </a:r>
          </a:p>
          <a:p>
            <a:pPr lvl="2"/>
            <a:r>
              <a:rPr lang="en-US" dirty="0"/>
              <a:t>Logging</a:t>
            </a:r>
          </a:p>
          <a:p>
            <a:pPr lvl="2"/>
            <a:r>
              <a:rPr lang="en-US" dirty="0"/>
              <a:t>Remote access</a:t>
            </a:r>
          </a:p>
          <a:p>
            <a:pPr lvl="2"/>
            <a:r>
              <a:rPr lang="en-US" dirty="0"/>
              <a:t>Monitoring</a:t>
            </a:r>
          </a:p>
          <a:p>
            <a:pPr lvl="2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All containers start, stop, copy, attach, migrate, etc. the same way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630160" y="2981933"/>
            <a:ext cx="858520" cy="29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E48A2-EB34-4BCA-9B13-FBE329196E20}"/>
              </a:ext>
            </a:extLst>
          </p:cNvPr>
          <p:cNvCxnSpPr/>
          <p:nvPr/>
        </p:nvCxnSpPr>
        <p:spPr>
          <a:xfrm>
            <a:off x="708660" y="1258380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5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7449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More technical explanation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2440" y="2141729"/>
            <a:ext cx="3784600" cy="2064512"/>
          </a:xfrm>
        </p:spPr>
        <p:txBody>
          <a:bodyPr>
            <a:normAutofit/>
          </a:bodyPr>
          <a:lstStyle/>
          <a:p>
            <a:r>
              <a:rPr lang="en-US" sz="1800" dirty="0"/>
              <a:t>High Level—It’s a lightweight VM</a:t>
            </a:r>
          </a:p>
          <a:p>
            <a:pPr lvl="1"/>
            <a:r>
              <a:rPr lang="en-US" sz="1600" dirty="0"/>
              <a:t>Own process space</a:t>
            </a:r>
          </a:p>
          <a:p>
            <a:pPr lvl="1"/>
            <a:r>
              <a:rPr lang="en-US" sz="1600" dirty="0"/>
              <a:t>Own network interface</a:t>
            </a:r>
          </a:p>
          <a:p>
            <a:pPr lvl="1"/>
            <a:r>
              <a:rPr lang="en-US" sz="1600" dirty="0"/>
              <a:t>Can run stuff as root</a:t>
            </a:r>
          </a:p>
          <a:p>
            <a:pPr lvl="1"/>
            <a:r>
              <a:rPr lang="en-US" sz="1600" dirty="0"/>
              <a:t>Can have its own /</a:t>
            </a:r>
            <a:r>
              <a:rPr lang="en-US" sz="1600" dirty="0" err="1"/>
              <a:t>sbin</a:t>
            </a:r>
            <a:r>
              <a:rPr lang="en-US" sz="1600" dirty="0"/>
              <a:t>/</a:t>
            </a:r>
            <a:r>
              <a:rPr lang="en-US" sz="1600" dirty="0" err="1"/>
              <a:t>init</a:t>
            </a:r>
            <a:r>
              <a:rPr lang="en-US" sz="1600" dirty="0"/>
              <a:t> (different from host)</a:t>
            </a:r>
          </a:p>
          <a:p>
            <a:pPr lvl="1"/>
            <a:r>
              <a:rPr lang="en-US" sz="1600" dirty="0"/>
              <a:t>&lt;&lt;machine container&gt;&gt;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2440" y="4376611"/>
            <a:ext cx="3784600" cy="2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Low Level—It’s  </a:t>
            </a:r>
            <a:r>
              <a:rPr lang="en-US" sz="1800" dirty="0" err="1"/>
              <a:t>chroot</a:t>
            </a:r>
            <a:r>
              <a:rPr lang="en-US" sz="1800" dirty="0"/>
              <a:t> on steroids</a:t>
            </a:r>
          </a:p>
          <a:p>
            <a:pPr lvl="1"/>
            <a:r>
              <a:rPr lang="en-US" sz="1600" dirty="0"/>
              <a:t>Can also </a:t>
            </a:r>
            <a:r>
              <a:rPr lang="en-US" sz="1600" i="1" dirty="0"/>
              <a:t>not </a:t>
            </a:r>
            <a:r>
              <a:rPr lang="en-US" sz="1600" dirty="0"/>
              <a:t>have its own /</a:t>
            </a:r>
            <a:r>
              <a:rPr lang="en-US" sz="1600" dirty="0" err="1"/>
              <a:t>sbin</a:t>
            </a:r>
            <a:r>
              <a:rPr lang="en-US" sz="1600" dirty="0"/>
              <a:t>/</a:t>
            </a:r>
            <a:r>
              <a:rPr lang="en-US" sz="1600" dirty="0" err="1"/>
              <a:t>init</a:t>
            </a:r>
            <a:endParaRPr lang="en-US" sz="1600" dirty="0"/>
          </a:p>
          <a:p>
            <a:pPr lvl="1"/>
            <a:r>
              <a:rPr lang="en-US" sz="1600" dirty="0"/>
              <a:t>Container=isolated processes</a:t>
            </a:r>
          </a:p>
          <a:p>
            <a:pPr lvl="1"/>
            <a:r>
              <a:rPr lang="en-US" sz="1600" dirty="0"/>
              <a:t>Share kernel with host</a:t>
            </a:r>
          </a:p>
          <a:p>
            <a:pPr lvl="1"/>
            <a:r>
              <a:rPr lang="en-US" sz="1600" dirty="0"/>
              <a:t>No device emulation (neither HVM nor PV) from host)</a:t>
            </a:r>
          </a:p>
          <a:p>
            <a:pPr lvl="1"/>
            <a:r>
              <a:rPr lang="en-US" sz="1600" dirty="0"/>
              <a:t>&lt;&lt;application container&gt;&gt;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5960" y="2182686"/>
            <a:ext cx="3784600" cy="4675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bin" panose="020B0803050202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Run everywhere</a:t>
            </a:r>
          </a:p>
          <a:p>
            <a:pPr lvl="1"/>
            <a:r>
              <a:rPr lang="en-US" sz="1600" dirty="0"/>
              <a:t>Regardless of kernel version (2.6.32+)</a:t>
            </a:r>
          </a:p>
          <a:p>
            <a:pPr lvl="1"/>
            <a:r>
              <a:rPr lang="en-US" sz="1600" dirty="0"/>
              <a:t>Regardless of host distribution</a:t>
            </a:r>
          </a:p>
          <a:p>
            <a:pPr lvl="1"/>
            <a:r>
              <a:rPr lang="en-US" sz="1600" dirty="0"/>
              <a:t>Physical or virtual, cloud or not</a:t>
            </a:r>
          </a:p>
          <a:p>
            <a:pPr lvl="1"/>
            <a:r>
              <a:rPr lang="en-US" sz="1600" dirty="0"/>
              <a:t>Container and host architecture must match</a:t>
            </a:r>
          </a:p>
          <a:p>
            <a:r>
              <a:rPr lang="en-US" sz="2000" dirty="0"/>
              <a:t>Run anything</a:t>
            </a:r>
          </a:p>
          <a:p>
            <a:pPr lvl="1"/>
            <a:r>
              <a:rPr lang="en-US" sz="1600" dirty="0"/>
              <a:t>If it can run on the host, it can run in the container</a:t>
            </a:r>
          </a:p>
          <a:p>
            <a:pPr lvl="1"/>
            <a:r>
              <a:rPr lang="en-US" sz="1600" dirty="0"/>
              <a:t>i.e. if it can run on a Linux kernel, it can run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7680" y="1452880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65440" y="1554480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B03A1B-CCD1-4231-96D2-233496119FD4}"/>
              </a:ext>
            </a:extLst>
          </p:cNvPr>
          <p:cNvCxnSpPr/>
          <p:nvPr/>
        </p:nvCxnSpPr>
        <p:spPr>
          <a:xfrm>
            <a:off x="708660" y="1258380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87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768433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05" y="495235"/>
            <a:ext cx="10515600" cy="1114167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Containers vs. VMs </a:t>
            </a:r>
            <a:br>
              <a:rPr lang="en-US" dirty="0"/>
            </a:b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1718346" y="5108830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1718346" y="5530944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53" name="Flowchart: Process 52"/>
          <p:cNvSpPr/>
          <p:nvPr/>
        </p:nvSpPr>
        <p:spPr>
          <a:xfrm>
            <a:off x="1718346" y="5967124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718346" y="3232338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60552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768433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766700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3217449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590636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753544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750903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3237594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610781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4354660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825293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556344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7" name="Flowchart: Process 66"/>
          <p:cNvSpPr/>
          <p:nvPr/>
        </p:nvSpPr>
        <p:spPr>
          <a:xfrm>
            <a:off x="6787932" y="5992524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87931" y="5338734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4354660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5318030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4354660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4351485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4354660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4351485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766700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321744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</a:t>
            </a:r>
          </a:p>
        </p:txBody>
      </p:sp>
      <p:sp>
        <p:nvSpPr>
          <p:cNvPr id="89" name="Left Brace 88"/>
          <p:cNvSpPr/>
          <p:nvPr/>
        </p:nvSpPr>
        <p:spPr>
          <a:xfrm>
            <a:off x="6420259" y="4354660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768462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43220" y="1749351"/>
            <a:ext cx="4118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Containers are isolated,</a:t>
            </a:r>
          </a:p>
          <a:p>
            <a:r>
              <a:rPr lang="en-US" sz="2800" dirty="0"/>
              <a:t>but share OS and, where</a:t>
            </a:r>
          </a:p>
          <a:p>
            <a:r>
              <a:rPr lang="en-US" sz="2800" dirty="0"/>
              <a:t>appropriate, bins/libraries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43642" y="3250626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3244530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750903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763603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750903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72838" y="3157666"/>
            <a:ext cx="411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…result is significantly faster deployment,  much less overhead, easier migration, faster restart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DD2C85-C5E0-466E-BC54-57637EEF6C1A}"/>
              </a:ext>
            </a:extLst>
          </p:cNvPr>
          <p:cNvCxnSpPr/>
          <p:nvPr/>
        </p:nvCxnSpPr>
        <p:spPr>
          <a:xfrm>
            <a:off x="708660" y="1258380"/>
            <a:ext cx="100584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64" y="4191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are Docker containers lightweight?</a:t>
            </a:r>
            <a:br>
              <a:rPr lang="en-US" dirty="0"/>
            </a:b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38590" y="287906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30578" y="2082457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9356" y="4687001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 App</a:t>
            </a:r>
          </a:p>
          <a:p>
            <a:r>
              <a:rPr lang="en-US" sz="1400" dirty="0"/>
              <a:t>(No OS to take</a:t>
            </a:r>
          </a:p>
          <a:p>
            <a:r>
              <a:rPr lang="en-US" sz="1400" dirty="0"/>
              <a:t>up space, resources,</a:t>
            </a:r>
          </a:p>
          <a:p>
            <a:r>
              <a:rPr lang="en-US" sz="1400" dirty="0"/>
              <a:t>or require restart)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80886" y="2097980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740721" y="2398607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40" name="Rectangle 39"/>
          <p:cNvSpPr/>
          <p:nvPr/>
        </p:nvSpPr>
        <p:spPr>
          <a:xfrm rot="5400000">
            <a:off x="10810530" y="3132181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79278" y="2113848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80791" y="2950940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79278" y="2113848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72209" y="2112115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78980" y="3562864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73722" y="2936051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72209" y="2098959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926137" y="4687001"/>
            <a:ext cx="19641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App</a:t>
            </a:r>
          </a:p>
          <a:p>
            <a:endParaRPr lang="en-US" sz="1400" dirty="0"/>
          </a:p>
          <a:p>
            <a:r>
              <a:rPr lang="en-US" sz="1400" dirty="0"/>
              <a:t>Copy on write capabilities allow</a:t>
            </a:r>
          </a:p>
          <a:p>
            <a:r>
              <a:rPr lang="en-US" sz="1400" dirty="0"/>
              <a:t>us to only save the diffs</a:t>
            </a:r>
          </a:p>
          <a:p>
            <a:r>
              <a:rPr lang="en-US" sz="1400" dirty="0"/>
              <a:t>Between container A and container</a:t>
            </a:r>
          </a:p>
          <a:p>
            <a:r>
              <a:rPr lang="en-US" sz="1400" dirty="0"/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67835" y="5775758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VMs</a:t>
            </a:r>
          </a:p>
          <a:p>
            <a:r>
              <a:rPr lang="en-US" sz="1400" dirty="0"/>
              <a:t>Every app, every copy of an</a:t>
            </a:r>
          </a:p>
          <a:p>
            <a:r>
              <a:rPr lang="en-US" sz="1400" dirty="0"/>
              <a:t>app, and every slight modification</a:t>
            </a:r>
          </a:p>
          <a:p>
            <a:r>
              <a:rPr lang="en-US" sz="1400" dirty="0"/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36278" y="2126548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943049" y="3590452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937791" y="2963640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36278" y="2126548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096977" y="4709226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of</a:t>
            </a:r>
          </a:p>
          <a:p>
            <a:pPr algn="ctr"/>
            <a:r>
              <a:rPr lang="en-US" dirty="0"/>
              <a:t>App</a:t>
            </a:r>
          </a:p>
          <a:p>
            <a:r>
              <a:rPr lang="en-US" sz="1400" dirty="0"/>
              <a:t>No OS. Can</a:t>
            </a:r>
          </a:p>
          <a:p>
            <a:r>
              <a:rPr lang="en-US" sz="1400" dirty="0"/>
              <a:t>Share 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245711" y="2117030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245711" y="2091669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832007" y="4686965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86049" y="3603152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75007" y="4699665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79849" y="3603152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68807" y="4699665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59246" y="1453448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86049" y="1440839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78114" y="1493962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Containers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ED283-F2D1-4298-96D4-09376B449CD1}"/>
              </a:ext>
            </a:extLst>
          </p:cNvPr>
          <p:cNvCxnSpPr/>
          <p:nvPr/>
        </p:nvCxnSpPr>
        <p:spPr>
          <a:xfrm>
            <a:off x="708660" y="1258380"/>
            <a:ext cx="109728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87" y="333341"/>
            <a:ext cx="349758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6F8491"/>
                </a:solidFill>
              </a:rPr>
              <a:t>Docker</a:t>
            </a:r>
            <a:r>
              <a:rPr sz="4267" spc="-127" dirty="0">
                <a:solidFill>
                  <a:srgbClr val="6F8491"/>
                </a:solidFill>
              </a:rPr>
              <a:t> </a:t>
            </a:r>
            <a:r>
              <a:rPr sz="4267" dirty="0">
                <a:solidFill>
                  <a:srgbClr val="6F8491"/>
                </a:solidFill>
              </a:rPr>
              <a:t>Basics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1550145" y="1253879"/>
            <a:ext cx="9512300" cy="5334836"/>
          </a:xfrm>
          <a:prstGeom prst="rect">
            <a:avLst/>
          </a:prstGeom>
        </p:spPr>
        <p:txBody>
          <a:bodyPr vert="horz" wrap="square" lIns="0" tIns="85513" rIns="0" bIns="0" rtlCol="0">
            <a:spAutoFit/>
          </a:bodyPr>
          <a:lstStyle/>
          <a:p>
            <a:pPr marL="16933">
              <a:spcBef>
                <a:spcPts val="673"/>
              </a:spcBef>
            </a:pPr>
            <a:r>
              <a:rPr sz="1867" b="1" dirty="0">
                <a:latin typeface="Arial"/>
                <a:cs typeface="Arial"/>
              </a:rPr>
              <a:t>Image</a:t>
            </a:r>
            <a:endParaRPr sz="1867" dirty="0">
              <a:latin typeface="Arial"/>
              <a:cs typeface="Arial"/>
            </a:endParaRPr>
          </a:p>
          <a:p>
            <a:pPr marL="16933">
              <a:spcBef>
                <a:spcPts val="545"/>
              </a:spcBef>
            </a:pPr>
            <a:r>
              <a:rPr sz="1867" spc="-7" dirty="0">
                <a:latin typeface="Arial"/>
                <a:cs typeface="Arial"/>
              </a:rPr>
              <a:t>The </a:t>
            </a:r>
            <a:r>
              <a:rPr sz="1867" dirty="0">
                <a:latin typeface="Arial"/>
                <a:cs typeface="Arial"/>
              </a:rPr>
              <a:t>basis of a Docker container. </a:t>
            </a:r>
            <a:r>
              <a:rPr sz="1867" spc="-7" dirty="0">
                <a:latin typeface="Arial"/>
                <a:cs typeface="Arial"/>
              </a:rPr>
              <a:t>The </a:t>
            </a:r>
            <a:r>
              <a:rPr sz="1867" dirty="0">
                <a:latin typeface="Arial"/>
                <a:cs typeface="Arial"/>
              </a:rPr>
              <a:t>content at</a:t>
            </a:r>
            <a:r>
              <a:rPr sz="1867" spc="-28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rest.</a:t>
            </a:r>
          </a:p>
          <a:p>
            <a:pPr>
              <a:lnSpc>
                <a:spcPct val="100000"/>
              </a:lnSpc>
            </a:pPr>
            <a:endParaRPr sz="2867" dirty="0">
              <a:latin typeface="Arial"/>
              <a:cs typeface="Arial"/>
            </a:endParaRPr>
          </a:p>
          <a:p>
            <a:pPr marL="16933"/>
            <a:r>
              <a:rPr sz="1867" b="1" spc="-7" dirty="0">
                <a:latin typeface="Arial"/>
                <a:cs typeface="Arial"/>
              </a:rPr>
              <a:t>Container</a:t>
            </a:r>
            <a:endParaRPr sz="1867" dirty="0">
              <a:latin typeface="Arial"/>
              <a:cs typeface="Arial"/>
            </a:endParaRPr>
          </a:p>
          <a:p>
            <a:pPr marL="16933">
              <a:spcBef>
                <a:spcPts val="545"/>
              </a:spcBef>
            </a:pPr>
            <a:r>
              <a:rPr sz="1867" spc="-7" dirty="0">
                <a:latin typeface="Arial"/>
                <a:cs typeface="Arial"/>
              </a:rPr>
              <a:t>The image </a:t>
            </a:r>
            <a:r>
              <a:rPr sz="1867" spc="-13" dirty="0">
                <a:latin typeface="Arial"/>
                <a:cs typeface="Arial"/>
              </a:rPr>
              <a:t>when </a:t>
            </a:r>
            <a:r>
              <a:rPr sz="1867" spc="-7" dirty="0">
                <a:latin typeface="Arial"/>
                <a:cs typeface="Arial"/>
              </a:rPr>
              <a:t>it is ‘running.’ The standard unit for app</a:t>
            </a:r>
            <a:r>
              <a:rPr sz="1867" spc="-2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service</a:t>
            </a:r>
            <a:r>
              <a:rPr lang="en-US" sz="1867" spc="-7" dirty="0">
                <a:latin typeface="Arial"/>
                <a:cs typeface="Arial"/>
              </a:rPr>
              <a:t>.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73"/>
              </a:spcBef>
            </a:pPr>
            <a:endParaRPr sz="2800" dirty="0">
              <a:latin typeface="Arial"/>
              <a:cs typeface="Arial"/>
            </a:endParaRPr>
          </a:p>
          <a:p>
            <a:pPr marL="16933"/>
            <a:r>
              <a:rPr sz="1867" b="1" spc="-7" dirty="0">
                <a:latin typeface="Arial"/>
                <a:cs typeface="Arial"/>
              </a:rPr>
              <a:t>Engine</a:t>
            </a:r>
            <a:endParaRPr sz="1867" dirty="0">
              <a:latin typeface="Arial"/>
              <a:cs typeface="Arial"/>
            </a:endParaRPr>
          </a:p>
          <a:p>
            <a:pPr marL="16933" marR="6773">
              <a:spcBef>
                <a:spcPts val="545"/>
              </a:spcBef>
            </a:pPr>
            <a:r>
              <a:rPr sz="1867" spc="-7" dirty="0">
                <a:latin typeface="Arial"/>
                <a:cs typeface="Arial"/>
              </a:rPr>
              <a:t>The software </a:t>
            </a:r>
            <a:r>
              <a:rPr sz="1867" dirty="0">
                <a:latin typeface="Arial"/>
                <a:cs typeface="Arial"/>
              </a:rPr>
              <a:t>that </a:t>
            </a:r>
            <a:r>
              <a:rPr sz="1867" spc="-7" dirty="0">
                <a:latin typeface="Arial"/>
                <a:cs typeface="Arial"/>
              </a:rPr>
              <a:t>executes commands </a:t>
            </a:r>
            <a:r>
              <a:rPr sz="1867" dirty="0">
                <a:latin typeface="Arial"/>
                <a:cs typeface="Arial"/>
              </a:rPr>
              <a:t>for </a:t>
            </a:r>
            <a:r>
              <a:rPr sz="1867" spc="-7" dirty="0">
                <a:latin typeface="Arial"/>
                <a:cs typeface="Arial"/>
              </a:rPr>
              <a:t>containers. Networking </a:t>
            </a:r>
            <a:r>
              <a:rPr sz="1867" dirty="0">
                <a:latin typeface="Arial"/>
                <a:cs typeface="Arial"/>
              </a:rPr>
              <a:t>and </a:t>
            </a:r>
            <a:r>
              <a:rPr sz="1867" spc="-7" dirty="0">
                <a:latin typeface="Arial"/>
                <a:cs typeface="Arial"/>
              </a:rPr>
              <a:t>volumes </a:t>
            </a:r>
            <a:r>
              <a:rPr sz="1867" dirty="0">
                <a:latin typeface="Arial"/>
                <a:cs typeface="Arial"/>
              </a:rPr>
              <a:t>are part of  Engine. </a:t>
            </a:r>
            <a:r>
              <a:rPr sz="1867" spc="-7" dirty="0">
                <a:latin typeface="Arial"/>
                <a:cs typeface="Arial"/>
              </a:rPr>
              <a:t>Can </a:t>
            </a:r>
            <a:r>
              <a:rPr sz="1867" dirty="0">
                <a:latin typeface="Arial"/>
                <a:cs typeface="Arial"/>
              </a:rPr>
              <a:t>be clustered</a:t>
            </a:r>
            <a:r>
              <a:rPr sz="1867" spc="-14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together.</a:t>
            </a:r>
          </a:p>
          <a:p>
            <a:pPr>
              <a:lnSpc>
                <a:spcPct val="100000"/>
              </a:lnSpc>
            </a:pPr>
            <a:endParaRPr sz="2867" dirty="0">
              <a:latin typeface="Arial"/>
              <a:cs typeface="Arial"/>
            </a:endParaRPr>
          </a:p>
          <a:p>
            <a:pPr marL="16933"/>
            <a:r>
              <a:rPr sz="1867" b="1" spc="-7" dirty="0">
                <a:latin typeface="Arial"/>
                <a:cs typeface="Arial"/>
              </a:rPr>
              <a:t>Registry</a:t>
            </a:r>
            <a:endParaRPr sz="1867" dirty="0">
              <a:latin typeface="Arial"/>
              <a:cs typeface="Arial"/>
            </a:endParaRPr>
          </a:p>
          <a:p>
            <a:pPr marL="16933">
              <a:spcBef>
                <a:spcPts val="545"/>
              </a:spcBef>
            </a:pPr>
            <a:r>
              <a:rPr sz="1867" dirty="0">
                <a:latin typeface="Arial"/>
                <a:cs typeface="Arial"/>
              </a:rPr>
              <a:t>Stores, distributes and manages Docker</a:t>
            </a:r>
            <a:r>
              <a:rPr sz="1867" spc="-2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images</a:t>
            </a:r>
          </a:p>
          <a:p>
            <a:pPr>
              <a:lnSpc>
                <a:spcPct val="100000"/>
              </a:lnSpc>
            </a:pPr>
            <a:endParaRPr sz="2867" dirty="0">
              <a:latin typeface="Arial"/>
              <a:cs typeface="Arial"/>
            </a:endParaRPr>
          </a:p>
          <a:p>
            <a:pPr marL="16933"/>
            <a:r>
              <a:rPr sz="1867" b="1" spc="-7" dirty="0">
                <a:latin typeface="Arial"/>
                <a:cs typeface="Arial"/>
              </a:rPr>
              <a:t>Control</a:t>
            </a:r>
            <a:r>
              <a:rPr sz="1867" b="1" spc="-27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Plane</a:t>
            </a:r>
            <a:endParaRPr sz="1867" dirty="0">
              <a:latin typeface="Arial"/>
              <a:cs typeface="Arial"/>
            </a:endParaRPr>
          </a:p>
          <a:p>
            <a:pPr marL="16933">
              <a:spcBef>
                <a:spcPts val="545"/>
              </a:spcBef>
            </a:pPr>
            <a:r>
              <a:rPr sz="1867" dirty="0">
                <a:latin typeface="Arial"/>
                <a:cs typeface="Arial"/>
              </a:rPr>
              <a:t>Management plane for container and cluster</a:t>
            </a:r>
            <a:r>
              <a:rPr sz="1867" spc="-272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orchestration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612" y="2558236"/>
            <a:ext cx="484885" cy="483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23952" y="1487018"/>
            <a:ext cx="611377" cy="483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04036" y="3654069"/>
            <a:ext cx="530453" cy="517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17244" y="4909973"/>
            <a:ext cx="494232" cy="4732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92911" y="5911087"/>
            <a:ext cx="583184" cy="473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008" y="2844462"/>
            <a:ext cx="2747433" cy="16593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0666" b="1" dirty="0">
                <a:solidFill>
                  <a:srgbClr val="00CAC9"/>
                </a:solidFill>
                <a:latin typeface="Arial"/>
                <a:cs typeface="Arial"/>
              </a:rPr>
              <a:t>80%</a:t>
            </a:r>
            <a:endParaRPr sz="10666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55463" y="1533144"/>
            <a:ext cx="0" cy="4470400"/>
          </a:xfrm>
          <a:custGeom>
            <a:avLst/>
            <a:gdLst/>
            <a:ahLst/>
            <a:cxnLst/>
            <a:rect l="l" t="t" r="r" b="b"/>
            <a:pathLst>
              <a:path h="3352800">
                <a:moveTo>
                  <a:pt x="0" y="0"/>
                </a:moveTo>
                <a:lnTo>
                  <a:pt x="0" y="3352800"/>
                </a:lnTo>
              </a:path>
            </a:pathLst>
          </a:custGeom>
          <a:ln w="28956">
            <a:solidFill>
              <a:srgbClr val="00CAC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5126736" y="1674367"/>
            <a:ext cx="5240867" cy="1104053"/>
            <a:chOff x="3845052" y="1255775"/>
            <a:chExt cx="3930650" cy="828040"/>
          </a:xfrm>
        </p:grpSpPr>
        <p:sp>
          <p:nvSpPr>
            <p:cNvPr id="5" name="object 5"/>
            <p:cNvSpPr/>
            <p:nvPr/>
          </p:nvSpPr>
          <p:spPr>
            <a:xfrm>
              <a:off x="3858006" y="1268729"/>
              <a:ext cx="3904615" cy="802005"/>
            </a:xfrm>
            <a:custGeom>
              <a:avLst/>
              <a:gdLst/>
              <a:ahLst/>
              <a:cxnLst/>
              <a:rect l="l" t="t" r="r" b="b"/>
              <a:pathLst>
                <a:path w="3904615" h="802005">
                  <a:moveTo>
                    <a:pt x="3503676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3503676" y="801624"/>
                  </a:lnTo>
                  <a:lnTo>
                    <a:pt x="3904488" y="400812"/>
                  </a:lnTo>
                  <a:lnTo>
                    <a:pt x="3503676" y="0"/>
                  </a:lnTo>
                  <a:close/>
                </a:path>
              </a:pathLst>
            </a:custGeom>
            <a:solidFill>
              <a:srgbClr val="1AAAF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858006" y="1268729"/>
              <a:ext cx="3904615" cy="802005"/>
            </a:xfrm>
            <a:custGeom>
              <a:avLst/>
              <a:gdLst/>
              <a:ahLst/>
              <a:cxnLst/>
              <a:rect l="l" t="t" r="r" b="b"/>
              <a:pathLst>
                <a:path w="3904615" h="802005">
                  <a:moveTo>
                    <a:pt x="0" y="0"/>
                  </a:moveTo>
                  <a:lnTo>
                    <a:pt x="3503676" y="0"/>
                  </a:lnTo>
                  <a:lnTo>
                    <a:pt x="3904488" y="400812"/>
                  </a:lnTo>
                  <a:lnTo>
                    <a:pt x="3503676" y="801624"/>
                  </a:lnTo>
                  <a:lnTo>
                    <a:pt x="0" y="801624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49671" y="1995594"/>
            <a:ext cx="441282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Migrate workloads to</a:t>
            </a:r>
            <a:r>
              <a:rPr sz="2667" b="1" spc="-20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848" y="2155951"/>
            <a:ext cx="4395216" cy="292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5126736" y="3299968"/>
            <a:ext cx="6053667" cy="1104053"/>
            <a:chOff x="3845052" y="2474976"/>
            <a:chExt cx="4540250" cy="828040"/>
          </a:xfrm>
        </p:grpSpPr>
        <p:sp>
          <p:nvSpPr>
            <p:cNvPr id="10" name="object 10"/>
            <p:cNvSpPr/>
            <p:nvPr/>
          </p:nvSpPr>
          <p:spPr>
            <a:xfrm>
              <a:off x="3858006" y="2487930"/>
              <a:ext cx="4514215" cy="802005"/>
            </a:xfrm>
            <a:custGeom>
              <a:avLst/>
              <a:gdLst/>
              <a:ahLst/>
              <a:cxnLst/>
              <a:rect l="l" t="t" r="r" b="b"/>
              <a:pathLst>
                <a:path w="4514215" h="802004">
                  <a:moveTo>
                    <a:pt x="4113276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4113276" y="801624"/>
                  </a:lnTo>
                  <a:lnTo>
                    <a:pt x="4514088" y="400812"/>
                  </a:lnTo>
                  <a:lnTo>
                    <a:pt x="4113276" y="0"/>
                  </a:lnTo>
                  <a:close/>
                </a:path>
              </a:pathLst>
            </a:custGeom>
            <a:solidFill>
              <a:srgbClr val="1AAAF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58006" y="2487930"/>
              <a:ext cx="4514215" cy="802005"/>
            </a:xfrm>
            <a:custGeom>
              <a:avLst/>
              <a:gdLst/>
              <a:ahLst/>
              <a:cxnLst/>
              <a:rect l="l" t="t" r="r" b="b"/>
              <a:pathLst>
                <a:path w="4514215" h="802004">
                  <a:moveTo>
                    <a:pt x="0" y="0"/>
                  </a:moveTo>
                  <a:lnTo>
                    <a:pt x="4113276" y="0"/>
                  </a:lnTo>
                  <a:lnTo>
                    <a:pt x="4514088" y="400812"/>
                  </a:lnTo>
                  <a:lnTo>
                    <a:pt x="4113276" y="801624"/>
                  </a:lnTo>
                  <a:lnTo>
                    <a:pt x="0" y="801624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9672" y="3621532"/>
            <a:ext cx="518583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Portability across</a:t>
            </a:r>
            <a:r>
              <a:rPr sz="2667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736" y="4722368"/>
            <a:ext cx="6895253" cy="1104053"/>
            <a:chOff x="3845052" y="3541776"/>
            <a:chExt cx="5171440" cy="828040"/>
          </a:xfrm>
        </p:grpSpPr>
        <p:sp>
          <p:nvSpPr>
            <p:cNvPr id="14" name="object 14"/>
            <p:cNvSpPr/>
            <p:nvPr/>
          </p:nvSpPr>
          <p:spPr>
            <a:xfrm>
              <a:off x="3858006" y="3554730"/>
              <a:ext cx="5145405" cy="802005"/>
            </a:xfrm>
            <a:custGeom>
              <a:avLst/>
              <a:gdLst/>
              <a:ahLst/>
              <a:cxnLst/>
              <a:rect l="l" t="t" r="r" b="b"/>
              <a:pathLst>
                <a:path w="5145405" h="802004">
                  <a:moveTo>
                    <a:pt x="4744212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4744212" y="801624"/>
                  </a:lnTo>
                  <a:lnTo>
                    <a:pt x="5145024" y="400812"/>
                  </a:lnTo>
                  <a:lnTo>
                    <a:pt x="4744212" y="0"/>
                  </a:lnTo>
                  <a:close/>
                </a:path>
              </a:pathLst>
            </a:custGeom>
            <a:solidFill>
              <a:srgbClr val="1AAAF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8006" y="3554730"/>
              <a:ext cx="5145405" cy="802005"/>
            </a:xfrm>
            <a:custGeom>
              <a:avLst/>
              <a:gdLst/>
              <a:ahLst/>
              <a:cxnLst/>
              <a:rect l="l" t="t" r="r" b="b"/>
              <a:pathLst>
                <a:path w="5145405" h="802004">
                  <a:moveTo>
                    <a:pt x="0" y="0"/>
                  </a:moveTo>
                  <a:lnTo>
                    <a:pt x="4744212" y="0"/>
                  </a:lnTo>
                  <a:lnTo>
                    <a:pt x="5145024" y="400812"/>
                  </a:lnTo>
                  <a:lnTo>
                    <a:pt x="4744212" y="801624"/>
                  </a:lnTo>
                  <a:lnTo>
                    <a:pt x="0" y="801624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49671" y="5043560"/>
            <a:ext cx="565912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Want to </a:t>
            </a:r>
            <a:r>
              <a:rPr sz="2667" b="1" spc="-7" dirty="0">
                <a:solidFill>
                  <a:srgbClr val="FFFFFF"/>
                </a:solidFill>
                <a:latin typeface="Arial"/>
                <a:cs typeface="Arial"/>
              </a:rPr>
              <a:t>avoid </a:t>
            </a: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sz="2667" b="1" spc="-7" dirty="0">
                <a:solidFill>
                  <a:srgbClr val="FFFFFF"/>
                </a:solidFill>
                <a:latin typeface="Arial"/>
                <a:cs typeface="Arial"/>
              </a:rPr>
              <a:t>vendor</a:t>
            </a:r>
            <a:r>
              <a:rPr sz="2667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b="1" dirty="0">
                <a:solidFill>
                  <a:srgbClr val="FFFFFF"/>
                </a:solidFill>
                <a:latin typeface="Arial"/>
                <a:cs typeface="Arial"/>
              </a:rPr>
              <a:t>lock-in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28887" y="300827"/>
            <a:ext cx="547962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7" dirty="0">
                <a:solidFill>
                  <a:srgbClr val="6F8491"/>
                </a:solidFill>
              </a:rPr>
              <a:t>Movement </a:t>
            </a:r>
            <a:r>
              <a:rPr sz="4267" dirty="0">
                <a:solidFill>
                  <a:srgbClr val="6F8491"/>
                </a:solidFill>
              </a:rPr>
              <a:t>in the</a:t>
            </a:r>
            <a:r>
              <a:rPr sz="4267" spc="-113" dirty="0">
                <a:solidFill>
                  <a:srgbClr val="6F8491"/>
                </a:solidFill>
              </a:rPr>
              <a:t> </a:t>
            </a:r>
            <a:r>
              <a:rPr sz="4267" spc="-7" dirty="0">
                <a:solidFill>
                  <a:srgbClr val="6F8491"/>
                </a:solidFill>
              </a:rPr>
              <a:t>cloud</a:t>
            </a:r>
            <a:endParaRPr sz="4267"/>
          </a:p>
        </p:txBody>
      </p:sp>
      <p:sp>
        <p:nvSpPr>
          <p:cNvPr id="18" name="object 18"/>
          <p:cNvSpPr txBox="1"/>
          <p:nvPr/>
        </p:nvSpPr>
        <p:spPr>
          <a:xfrm>
            <a:off x="8429244" y="6595195"/>
            <a:ext cx="3625427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7" dirty="0">
                <a:latin typeface="Arial"/>
                <a:cs typeface="Arial"/>
              </a:rPr>
              <a:t>State </a:t>
            </a:r>
            <a:r>
              <a:rPr sz="1400" dirty="0">
                <a:latin typeface="Arial"/>
                <a:cs typeface="Arial"/>
              </a:rPr>
              <a:t>of App development </a:t>
            </a:r>
            <a:r>
              <a:rPr sz="1400" spc="-7" dirty="0">
                <a:latin typeface="Arial"/>
                <a:cs typeface="Arial"/>
              </a:rPr>
              <a:t>Survey: Q1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6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6407" y="4457573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590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are the basics of the Docker system?</a:t>
            </a:r>
            <a:br>
              <a:rPr lang="en-US" dirty="0"/>
            </a:b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303325" y="3774551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Source Code Repository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13603" y="4229274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/>
              <a:t>Docker</a:t>
            </a:r>
            <a:r>
              <a:rPr lang="en-US" sz="1400" u="sng" dirty="0" err="1"/>
              <a:t>file</a:t>
            </a:r>
            <a:endParaRPr lang="en-US" sz="1400" u="sng" dirty="0"/>
          </a:p>
          <a:p>
            <a:pPr algn="ctr"/>
            <a:r>
              <a:rPr lang="en-US" sz="1400" b="1" dirty="0"/>
              <a:t>For </a:t>
            </a:r>
          </a:p>
          <a:p>
            <a:pPr algn="ctr"/>
            <a:r>
              <a:rPr lang="en-US" sz="1400" b="1" dirty="0"/>
              <a:t>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88224" y="5576383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645902" y="1154803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Docker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47208" y="3561969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7300" y="39313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Build</a:t>
            </a:r>
          </a:p>
        </p:txBody>
      </p:sp>
      <p:sp>
        <p:nvSpPr>
          <p:cNvPr id="25" name="Flowchart: Process 24"/>
          <p:cNvSpPr/>
          <p:nvPr/>
        </p:nvSpPr>
        <p:spPr>
          <a:xfrm rot="5400000">
            <a:off x="9942079" y="5384923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8494273" y="6308993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2 OS  (Linux)</a:t>
            </a:r>
          </a:p>
        </p:txBody>
      </p:sp>
      <p:sp>
        <p:nvSpPr>
          <p:cNvPr id="27" name="Cube 26"/>
          <p:cNvSpPr/>
          <p:nvPr/>
        </p:nvSpPr>
        <p:spPr>
          <a:xfrm>
            <a:off x="8494273" y="4927375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sp>
        <p:nvSpPr>
          <p:cNvPr id="28" name="Cube 27"/>
          <p:cNvSpPr/>
          <p:nvPr/>
        </p:nvSpPr>
        <p:spPr>
          <a:xfrm>
            <a:off x="9134353" y="4959971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B</a:t>
            </a:r>
          </a:p>
        </p:txBody>
      </p:sp>
      <p:sp>
        <p:nvSpPr>
          <p:cNvPr id="29" name="Cube 28"/>
          <p:cNvSpPr/>
          <p:nvPr/>
        </p:nvSpPr>
        <p:spPr>
          <a:xfrm>
            <a:off x="9750049" y="4967083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C</a:t>
            </a:r>
          </a:p>
        </p:txBody>
      </p:sp>
      <p:sp>
        <p:nvSpPr>
          <p:cNvPr id="32" name="Cube 31"/>
          <p:cNvSpPr/>
          <p:nvPr/>
        </p:nvSpPr>
        <p:spPr>
          <a:xfrm>
            <a:off x="4047157" y="1284576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5048250" y="2405086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71352" y="17246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072407" y="3031155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81104" y="3112043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78415" y="325730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44762" y="337817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Pull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76832" y="384756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Run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3388224" y="6105817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  OS (Linux)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D98884-BC10-418C-8DEE-2D16FEF3CF97}"/>
              </a:ext>
            </a:extLst>
          </p:cNvPr>
          <p:cNvCxnSpPr/>
          <p:nvPr/>
        </p:nvCxnSpPr>
        <p:spPr>
          <a:xfrm>
            <a:off x="708660" y="925005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44979" y="140443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185" y="471388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and Updates</a:t>
            </a:r>
            <a:br>
              <a:rPr lang="en-US" dirty="0"/>
            </a:b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3294604" y="5992681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550652" y="1135753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Docker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8280454" y="5867829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60186" y="1821869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38626" y="14163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44484" y="3092995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36750" y="3669141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Update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09619" y="21368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11132" y="13402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82028" y="14044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35253" y="1725576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56" name="Rectangle 55"/>
          <p:cNvSpPr/>
          <p:nvPr/>
        </p:nvSpPr>
        <p:spPr>
          <a:xfrm rot="5400000">
            <a:off x="6104455" y="2428314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34346" y="3238254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02196" y="6339004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29382" y="3273695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07884" y="2506881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571723" y="2405318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86005" y="3303751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37866" y="363234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81" name="Rectangle 80"/>
          <p:cNvSpPr/>
          <p:nvPr/>
        </p:nvSpPr>
        <p:spPr>
          <a:xfrm rot="5400000">
            <a:off x="10020481" y="4364241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36338" y="5255261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282084" y="521317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283597" y="4416568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08029" y="4528154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781888" y="4826156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39103" y="5568678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302197" y="532245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07838" y="4525847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07300" y="6273554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10742" y="3273695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</a:t>
            </a:r>
            <a:endParaRPr lang="en-US" sz="1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124E6B-4B10-4DD7-ADFD-E84B0878D56C}"/>
              </a:ext>
            </a:extLst>
          </p:cNvPr>
          <p:cNvCxnSpPr/>
          <p:nvPr/>
        </p:nvCxnSpPr>
        <p:spPr>
          <a:xfrm>
            <a:off x="708660" y="925005"/>
            <a:ext cx="950976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794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Ecosystem Support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419732"/>
            <a:ext cx="10515600" cy="435133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Operating systems</a:t>
            </a:r>
          </a:p>
          <a:p>
            <a:pPr lvl="1"/>
            <a:r>
              <a:rPr lang="en-US" dirty="0"/>
              <a:t>Virtually any distribution with a 2.6.32+ kernel</a:t>
            </a:r>
          </a:p>
          <a:p>
            <a:pPr lvl="1"/>
            <a:r>
              <a:rPr lang="en-US" dirty="0"/>
              <a:t>Red Hat/</a:t>
            </a:r>
            <a:r>
              <a:rPr lang="en-US" dirty="0" err="1"/>
              <a:t>Docker</a:t>
            </a:r>
            <a:r>
              <a:rPr lang="en-US" dirty="0"/>
              <a:t> collaboration to make work across RHEL 6.4+, Fedora, and other members of the family (2.6.32 +)</a:t>
            </a:r>
          </a:p>
          <a:p>
            <a:pPr lvl="1"/>
            <a:r>
              <a:rPr lang="en-US" dirty="0" err="1"/>
              <a:t>CoreOS</a:t>
            </a:r>
            <a:r>
              <a:rPr lang="en-US" dirty="0"/>
              <a:t>—Small core OS purpose built with Docker</a:t>
            </a:r>
          </a:p>
          <a:p>
            <a:r>
              <a:rPr lang="en-US" dirty="0" err="1"/>
              <a:t>OpenStack</a:t>
            </a:r>
            <a:endParaRPr lang="en-US" dirty="0"/>
          </a:p>
          <a:p>
            <a:pPr lvl="1"/>
            <a:r>
              <a:rPr lang="en-US" dirty="0"/>
              <a:t>Docker integration into NOVA (&amp; compatibility with Glance, Horizon, etc.) accepted for Havana release</a:t>
            </a:r>
          </a:p>
          <a:p>
            <a:r>
              <a:rPr lang="en-US" dirty="0"/>
              <a:t>Private </a:t>
            </a:r>
            <a:r>
              <a:rPr lang="en-US" dirty="0" err="1"/>
              <a:t>PaaS</a:t>
            </a:r>
            <a:endParaRPr lang="en-US" dirty="0"/>
          </a:p>
          <a:p>
            <a:pPr lvl="1"/>
            <a:r>
              <a:rPr lang="en-US" dirty="0" err="1"/>
              <a:t>OpenShift</a:t>
            </a:r>
            <a:endParaRPr lang="en-US" dirty="0"/>
          </a:p>
          <a:p>
            <a:pPr lvl="1"/>
            <a:r>
              <a:rPr lang="en-US" dirty="0" err="1"/>
              <a:t>Solum</a:t>
            </a:r>
            <a:r>
              <a:rPr lang="en-US" dirty="0"/>
              <a:t> (Rackspace, </a:t>
            </a:r>
            <a:r>
              <a:rPr lang="en-US" dirty="0" err="1"/>
              <a:t>OpenStack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Other TBA</a:t>
            </a:r>
          </a:p>
          <a:p>
            <a:r>
              <a:rPr lang="en-US" dirty="0"/>
              <a:t>Public </a:t>
            </a:r>
            <a:r>
              <a:rPr lang="en-US" dirty="0" err="1"/>
              <a:t>PaaS</a:t>
            </a:r>
            <a:endParaRPr lang="en-US" dirty="0"/>
          </a:p>
          <a:p>
            <a:pPr lvl="1"/>
            <a:r>
              <a:rPr lang="en-US" dirty="0" err="1"/>
              <a:t>Deis</a:t>
            </a:r>
            <a:r>
              <a:rPr lang="en-US" dirty="0"/>
              <a:t>, </a:t>
            </a:r>
            <a:r>
              <a:rPr lang="en-US" dirty="0" err="1"/>
              <a:t>Voxoz</a:t>
            </a:r>
            <a:r>
              <a:rPr lang="en-US" dirty="0"/>
              <a:t>, Cocaine (</a:t>
            </a:r>
            <a:r>
              <a:rPr lang="en-US" dirty="0" err="1"/>
              <a:t>Yandex</a:t>
            </a:r>
            <a:r>
              <a:rPr lang="en-US" dirty="0"/>
              <a:t>), </a:t>
            </a:r>
            <a:r>
              <a:rPr lang="en-US" dirty="0" err="1"/>
              <a:t>Baidu</a:t>
            </a:r>
            <a:r>
              <a:rPr lang="en-US" dirty="0"/>
              <a:t> </a:t>
            </a:r>
            <a:r>
              <a:rPr lang="en-US" dirty="0" err="1"/>
              <a:t>PaaS</a:t>
            </a:r>
            <a:endParaRPr lang="en-US" dirty="0"/>
          </a:p>
          <a:p>
            <a:r>
              <a:rPr lang="en-US" dirty="0"/>
              <a:t>Public </a:t>
            </a:r>
            <a:r>
              <a:rPr lang="en-US" dirty="0" err="1"/>
              <a:t>IaaS</a:t>
            </a:r>
            <a:endParaRPr lang="en-US" dirty="0"/>
          </a:p>
          <a:p>
            <a:pPr lvl="1"/>
            <a:r>
              <a:rPr lang="en-US" dirty="0"/>
              <a:t>Native support in Rackspace, Digital Ocean,+++</a:t>
            </a:r>
          </a:p>
          <a:p>
            <a:pPr lvl="1"/>
            <a:r>
              <a:rPr lang="en-US" dirty="0"/>
              <a:t>AMI (or equivalent) available for AWS &amp; other</a:t>
            </a:r>
          </a:p>
          <a:p>
            <a:r>
              <a:rPr lang="en-US" dirty="0" err="1"/>
              <a:t>DevOps</a:t>
            </a:r>
            <a:r>
              <a:rPr lang="en-US" dirty="0"/>
              <a:t> Tools</a:t>
            </a:r>
          </a:p>
          <a:p>
            <a:pPr lvl="1"/>
            <a:r>
              <a:rPr lang="en-US" dirty="0"/>
              <a:t>Integrations with Chef, Puppet, Jenkins, Travis, Salt, </a:t>
            </a:r>
            <a:r>
              <a:rPr lang="en-US" dirty="0" err="1"/>
              <a:t>Ansible</a:t>
            </a:r>
            <a:r>
              <a:rPr lang="en-US" dirty="0"/>
              <a:t> +++</a:t>
            </a:r>
          </a:p>
          <a:p>
            <a:r>
              <a:rPr lang="en-US" dirty="0"/>
              <a:t>Orchestration tools</a:t>
            </a:r>
          </a:p>
          <a:p>
            <a:pPr lvl="1"/>
            <a:r>
              <a:rPr lang="en-US" dirty="0" err="1"/>
              <a:t>Mesos</a:t>
            </a:r>
            <a:r>
              <a:rPr lang="en-US" dirty="0"/>
              <a:t>, Heat, ++</a:t>
            </a:r>
          </a:p>
          <a:p>
            <a:pPr lvl="1"/>
            <a:r>
              <a:rPr lang="en-US" dirty="0"/>
              <a:t>Shipyard &amp; others purpose built for Docker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1000’s of </a:t>
            </a:r>
            <a:r>
              <a:rPr lang="en-US" dirty="0" err="1"/>
              <a:t>Dockerized</a:t>
            </a:r>
            <a:r>
              <a:rPr lang="en-US" dirty="0"/>
              <a:t> applications available at index.docker.io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50605" y="4064507"/>
            <a:ext cx="885019" cy="971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9108" y="4064507"/>
            <a:ext cx="1237204" cy="973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7150" y="5200618"/>
            <a:ext cx="1460070" cy="76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7150" y="3198779"/>
            <a:ext cx="1540853" cy="235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7710" y="2759922"/>
            <a:ext cx="1308100" cy="5087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4470" y="5394863"/>
            <a:ext cx="1367790" cy="438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5937" y="1623465"/>
            <a:ext cx="1102066" cy="1087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8597" y="2631947"/>
            <a:ext cx="1042326" cy="1075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3549" y="1550524"/>
            <a:ext cx="998956" cy="7482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9466EF-8039-4BF3-A75E-7DE41AB4BEB6}"/>
              </a:ext>
            </a:extLst>
          </p:cNvPr>
          <p:cNvCxnSpPr/>
          <p:nvPr/>
        </p:nvCxnSpPr>
        <p:spPr>
          <a:xfrm>
            <a:off x="838200" y="1086930"/>
            <a:ext cx="100584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76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85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 Cases from Docker Community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38790"/>
              </p:ext>
            </p:extLst>
          </p:nvPr>
        </p:nvGraphicFramePr>
        <p:xfrm>
          <a:off x="572263" y="1046772"/>
          <a:ext cx="10838687" cy="5585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721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Use Case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Examples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Link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62">
                <a:tc rowSpan="3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Clusters</a:t>
                      </a: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Building a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MongoDB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 cluster using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http://bit.ly/1acbjZf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Production Quality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MongoDB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Setup with Docker</a:t>
                      </a: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http://bit.ly/15CaiHb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Wildfly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cluster using Docker 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  <a:cs typeface="+mn-cs"/>
                        </a:rPr>
                        <a:t> Fedora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http://bit.ly/1bClX0O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Build your own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PaaS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OpenSource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PaaS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built</a:t>
                      </a:r>
                      <a:r>
                        <a:rPr lang="en-US" sz="1400" baseline="0" dirty="0">
                          <a:effectLst/>
                          <a:latin typeface="Cabin" panose="020B0803050202020004" pitchFamily="34" charset="0"/>
                        </a:rPr>
                        <a:t> on Docker, Chef, and </a:t>
                      </a:r>
                      <a:r>
                        <a:rPr lang="en-US" sz="1400" baseline="0" dirty="0" err="1">
                          <a:effectLst/>
                          <a:latin typeface="Cabin" panose="020B0803050202020004" pitchFamily="34" charset="0"/>
                        </a:rPr>
                        <a:t>Heroku</a:t>
                      </a:r>
                      <a:r>
                        <a:rPr lang="en-US" sz="1400" baseline="0" dirty="0">
                          <a:effectLst/>
                          <a:latin typeface="Cabin" panose="020B0803050202020004" pitchFamily="34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Cabin" panose="020B0803050202020004" pitchFamily="34" charset="0"/>
                        </a:rPr>
                        <a:t>Buildpacks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http://deis.io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32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Web Based Environment for Instruction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JiffyLab – web based environment for the instruction, or lightweight use of, Python and UNIX shell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http://bit.ly/12oaj2K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581">
                <a:tc rowSpan="4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Easy Application Deployment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Deploy Java Apps With Docker = Awesome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http://bit.ly/11BCvvu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How to put your development environment on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docker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http://bit.ly/1b4XtJ3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441">
                <a:tc vMerge="1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Running Drupal on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http://bit.ly/15MJS6B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441">
                <a:tc vMerge="1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Installing </a:t>
                      </a: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Redis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on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http://bit.ly/16EWOKh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883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Create Secure Sandboxes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Docker makes creating secure sandboxes easier than ever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http://bit.ly/13mZGJH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441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Create your own SaaS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bin" panose="020B0803050202020004" pitchFamily="34" charset="0"/>
                        </a:rPr>
                        <a:t>Memcached</a:t>
                      </a: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 as a Service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http://bit.ly/11nL8vh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162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Automated Application Deployment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+mn-ea"/>
                        </a:rPr>
                        <a:t>Multi-cloud</a:t>
                      </a:r>
                      <a:r>
                        <a:rPr lang="en-US" sz="1400" baseline="0" dirty="0">
                          <a:effectLst/>
                          <a:latin typeface="Cabin" panose="020B0803050202020004" pitchFamily="34" charset="0"/>
                          <a:ea typeface="+mn-ea"/>
                        </a:rPr>
                        <a:t> Deployment with Docker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http://bit.ly/1bF3CN6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162">
                <a:tc rowSpan="2"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bin" panose="020B0803050202020004" pitchFamily="34" charset="0"/>
                        </a:rPr>
                        <a:t>Continuous Integration and Deployment</a:t>
                      </a:r>
                      <a:endParaRPr lang="en-US" sz="140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Next Generation Continuous Integration &amp; Deployment with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dotCloud’s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 Docker and Strider</a:t>
                      </a: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http://bit.ly/ZwTfoy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</a:rPr>
                        <a:t>Testing Salt States Rapidly With Docker</a:t>
                      </a:r>
                    </a:p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http://bit.ly/1eFBtcm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18324"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Lightweight Desktop Virtualization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dirty="0">
                          <a:solidFill>
                            <a:schemeClr val="dk1"/>
                          </a:solidFill>
                          <a:effectLst/>
                          <a:latin typeface="Cabin" panose="020B0803050202020004" pitchFamily="34" charset="0"/>
                          <a:ea typeface="+mn-ea"/>
                          <a:cs typeface="+mn-cs"/>
                          <a:hlinkClick r:id="rId2" tooltip="Permalink to Docker Desktop: Your Desktop over ssh running inside of a Docker container"/>
                        </a:rPr>
                        <a:t>Docker Desktop: Your Desktop Over SSH Running Inside Of A Docker Container</a:t>
                      </a:r>
                      <a:endParaRPr lang="en-US" sz="1400" u="sng" kern="1200" dirty="0">
                        <a:solidFill>
                          <a:schemeClr val="dk1"/>
                        </a:solidFill>
                        <a:effectLst/>
                        <a:latin typeface="Cabin" panose="020B0803050202020004" pitchFamily="34" charset="0"/>
                        <a:ea typeface="+mn-ea"/>
                        <a:cs typeface="+mn-cs"/>
                      </a:endParaRPr>
                    </a:p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bin" panose="020B08030502020200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8029" marR="38029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bin" panose="020B0803050202020004" pitchFamily="34" charset="0"/>
                          <a:ea typeface="Times New Roman" panose="02020603050405020304" pitchFamily="18" charset="0"/>
                        </a:rPr>
                        <a:t>http://bit.ly/14RYL6x</a:t>
                      </a:r>
                    </a:p>
                  </a:txBody>
                  <a:tcPr marL="38029" marR="38029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405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57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Docker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198329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Play with Docker</a:t>
            </a:r>
            <a:b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A free Docker playground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3002280" y="3390900"/>
            <a:ext cx="585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3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0700D6B-1DCC-4B42-A96F-3064D928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8AE47-F218-4259-9F24-E29CCF187D04}"/>
              </a:ext>
            </a:extLst>
          </p:cNvPr>
          <p:cNvSpPr txBox="1"/>
          <p:nvPr/>
        </p:nvSpPr>
        <p:spPr>
          <a:xfrm>
            <a:off x="3199660" y="740418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https://labs.play-with-docker.com/</a:t>
            </a:r>
          </a:p>
        </p:txBody>
      </p:sp>
    </p:spTree>
    <p:extLst>
      <p:ext uri="{BB962C8B-B14F-4D97-AF65-F5344CB8AC3E}">
        <p14:creationId xmlns:p14="http://schemas.microsoft.com/office/powerpoint/2010/main" val="2962558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for Mac/Windows</a:t>
            </a:r>
            <a:b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Developing with Docker on your laptop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1392555" y="34290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37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00E1E-538A-4A3A-B175-D1E00E710CF1}"/>
              </a:ext>
            </a:extLst>
          </p:cNvPr>
          <p:cNvSpPr txBox="1"/>
          <p:nvPr/>
        </p:nvSpPr>
        <p:spPr>
          <a:xfrm>
            <a:off x="952500" y="790575"/>
            <a:ext cx="105060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Get it from Docker-hub and install:</a:t>
            </a:r>
          </a:p>
          <a:p>
            <a:endParaRPr lang="en-US" sz="3200" dirty="0"/>
          </a:p>
          <a:p>
            <a:r>
              <a:rPr lang="en-US" sz="3200" dirty="0"/>
              <a:t>Windows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https://hub.docker.com/editions/community/docker-ce-desktop-windows/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MacOS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https://hub.docker.com/editions/community/docker-ce-desktop-mac/</a:t>
            </a:r>
            <a:endParaRPr lang="en-US" dirty="0"/>
          </a:p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D3423E-CD2F-460F-AC71-08934C63CCB6}"/>
              </a:ext>
            </a:extLst>
          </p:cNvPr>
          <p:cNvCxnSpPr/>
          <p:nvPr/>
        </p:nvCxnSpPr>
        <p:spPr>
          <a:xfrm>
            <a:off x="1066800" y="1506030"/>
            <a:ext cx="78638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09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on Linux</a:t>
            </a:r>
            <a:b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Where it all began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3154680" y="3314700"/>
            <a:ext cx="5669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5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87" y="333341"/>
            <a:ext cx="704596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7" dirty="0">
                <a:solidFill>
                  <a:srgbClr val="6F8491"/>
                </a:solidFill>
              </a:rPr>
              <a:t>Applications are</a:t>
            </a:r>
            <a:r>
              <a:rPr sz="4267" spc="-20" dirty="0">
                <a:solidFill>
                  <a:srgbClr val="6F8491"/>
                </a:solidFill>
              </a:rPr>
              <a:t> </a:t>
            </a:r>
            <a:r>
              <a:rPr sz="4267" spc="-7" dirty="0">
                <a:solidFill>
                  <a:srgbClr val="6F8491"/>
                </a:solidFill>
              </a:rPr>
              <a:t>transforming</a:t>
            </a:r>
            <a:endParaRPr sz="4267"/>
          </a:p>
        </p:txBody>
      </p:sp>
      <p:sp>
        <p:nvSpPr>
          <p:cNvPr id="3" name="object 3"/>
          <p:cNvSpPr/>
          <p:nvPr/>
        </p:nvSpPr>
        <p:spPr>
          <a:xfrm>
            <a:off x="6305295" y="2690369"/>
            <a:ext cx="264160" cy="30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5541263" y="2582673"/>
            <a:ext cx="264160" cy="300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665215" y="3616961"/>
            <a:ext cx="264160" cy="300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8741663" y="3684015"/>
            <a:ext cx="571500" cy="372533"/>
            <a:chOff x="6556247" y="2763011"/>
            <a:chExt cx="428625" cy="279400"/>
          </a:xfrm>
        </p:grpSpPr>
        <p:sp>
          <p:nvSpPr>
            <p:cNvPr id="7" name="object 7"/>
            <p:cNvSpPr/>
            <p:nvPr/>
          </p:nvSpPr>
          <p:spPr>
            <a:xfrm>
              <a:off x="6758939" y="2763011"/>
              <a:ext cx="225552" cy="198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556247" y="2843783"/>
              <a:ext cx="225551" cy="1981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317231" y="2442465"/>
            <a:ext cx="629920" cy="623993"/>
            <a:chOff x="5487923" y="1831848"/>
            <a:chExt cx="472440" cy="467995"/>
          </a:xfrm>
        </p:grpSpPr>
        <p:sp>
          <p:nvSpPr>
            <p:cNvPr id="10" name="object 10"/>
            <p:cNvSpPr/>
            <p:nvPr/>
          </p:nvSpPr>
          <p:spPr>
            <a:xfrm>
              <a:off x="5695187" y="1837944"/>
              <a:ext cx="213360" cy="186055"/>
            </a:xfrm>
            <a:custGeom>
              <a:avLst/>
              <a:gdLst/>
              <a:ahLst/>
              <a:cxnLst/>
              <a:rect l="l" t="t" r="r" b="b"/>
              <a:pathLst>
                <a:path w="213360" h="186055">
                  <a:moveTo>
                    <a:pt x="167004" y="0"/>
                  </a:moveTo>
                  <a:lnTo>
                    <a:pt x="46354" y="0"/>
                  </a:lnTo>
                  <a:lnTo>
                    <a:pt x="0" y="92963"/>
                  </a:lnTo>
                  <a:lnTo>
                    <a:pt x="46354" y="185927"/>
                  </a:lnTo>
                  <a:lnTo>
                    <a:pt x="167004" y="185927"/>
                  </a:lnTo>
                  <a:lnTo>
                    <a:pt x="213360" y="92963"/>
                  </a:lnTo>
                  <a:lnTo>
                    <a:pt x="167004" y="0"/>
                  </a:lnTo>
                  <a:close/>
                </a:path>
              </a:pathLst>
            </a:custGeom>
            <a:solidFill>
              <a:srgbClr val="17BE7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95187" y="1837944"/>
              <a:ext cx="213360" cy="186055"/>
            </a:xfrm>
            <a:custGeom>
              <a:avLst/>
              <a:gdLst/>
              <a:ahLst/>
              <a:cxnLst/>
              <a:rect l="l" t="t" r="r" b="b"/>
              <a:pathLst>
                <a:path w="213360" h="186055">
                  <a:moveTo>
                    <a:pt x="213360" y="92963"/>
                  </a:moveTo>
                  <a:lnTo>
                    <a:pt x="167004" y="185927"/>
                  </a:lnTo>
                  <a:lnTo>
                    <a:pt x="46354" y="185927"/>
                  </a:lnTo>
                  <a:lnTo>
                    <a:pt x="0" y="92963"/>
                  </a:lnTo>
                  <a:lnTo>
                    <a:pt x="46354" y="0"/>
                  </a:lnTo>
                  <a:lnTo>
                    <a:pt x="167004" y="0"/>
                  </a:lnTo>
                  <a:lnTo>
                    <a:pt x="213360" y="92963"/>
                  </a:lnTo>
                  <a:close/>
                </a:path>
              </a:pathLst>
            </a:custGeom>
            <a:ln w="12192">
              <a:solidFill>
                <a:srgbClr val="13A36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811" y="2101596"/>
              <a:ext cx="225551" cy="1981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4019" y="1959864"/>
              <a:ext cx="213360" cy="184785"/>
            </a:xfrm>
            <a:custGeom>
              <a:avLst/>
              <a:gdLst/>
              <a:ahLst/>
              <a:cxnLst/>
              <a:rect l="l" t="t" r="r" b="b"/>
              <a:pathLst>
                <a:path w="213360" h="184785">
                  <a:moveTo>
                    <a:pt x="167004" y="0"/>
                  </a:moveTo>
                  <a:lnTo>
                    <a:pt x="46354" y="0"/>
                  </a:lnTo>
                  <a:lnTo>
                    <a:pt x="0" y="92202"/>
                  </a:lnTo>
                  <a:lnTo>
                    <a:pt x="46354" y="184404"/>
                  </a:lnTo>
                  <a:lnTo>
                    <a:pt x="167004" y="184404"/>
                  </a:lnTo>
                  <a:lnTo>
                    <a:pt x="213359" y="92202"/>
                  </a:lnTo>
                  <a:lnTo>
                    <a:pt x="167004" y="0"/>
                  </a:lnTo>
                  <a:close/>
                </a:path>
              </a:pathLst>
            </a:custGeom>
            <a:solidFill>
              <a:srgbClr val="42687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4019" y="1959864"/>
              <a:ext cx="213360" cy="184785"/>
            </a:xfrm>
            <a:custGeom>
              <a:avLst/>
              <a:gdLst/>
              <a:ahLst/>
              <a:cxnLst/>
              <a:rect l="l" t="t" r="r" b="b"/>
              <a:pathLst>
                <a:path w="213360" h="184785">
                  <a:moveTo>
                    <a:pt x="213359" y="92202"/>
                  </a:moveTo>
                  <a:lnTo>
                    <a:pt x="167004" y="184404"/>
                  </a:lnTo>
                  <a:lnTo>
                    <a:pt x="46354" y="184404"/>
                  </a:lnTo>
                  <a:lnTo>
                    <a:pt x="0" y="92202"/>
                  </a:lnTo>
                  <a:lnTo>
                    <a:pt x="46354" y="0"/>
                  </a:lnTo>
                  <a:lnTo>
                    <a:pt x="167004" y="0"/>
                  </a:lnTo>
                  <a:lnTo>
                    <a:pt x="213359" y="92202"/>
                  </a:lnTo>
                  <a:close/>
                </a:path>
              </a:pathLst>
            </a:custGeom>
            <a:ln w="12192">
              <a:solidFill>
                <a:srgbClr val="2E464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42607" y="3653536"/>
            <a:ext cx="585893" cy="546945"/>
            <a:chOff x="4981955" y="2740151"/>
            <a:chExt cx="439420" cy="410209"/>
          </a:xfrm>
        </p:grpSpPr>
        <p:sp>
          <p:nvSpPr>
            <p:cNvPr id="16" name="object 16"/>
            <p:cNvSpPr/>
            <p:nvPr/>
          </p:nvSpPr>
          <p:spPr>
            <a:xfrm>
              <a:off x="5195315" y="2855975"/>
              <a:ext cx="225552" cy="1981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81955" y="2740151"/>
              <a:ext cx="225552" cy="409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/>
          <p:nvPr/>
        </p:nvSpPr>
        <p:spPr>
          <a:xfrm>
            <a:off x="9672320" y="2517647"/>
            <a:ext cx="548640" cy="3210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798304" y="3291839"/>
            <a:ext cx="406400" cy="5506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10465815" y="2657179"/>
            <a:ext cx="747607" cy="694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Loosely  Coupled  S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er</a:t>
            </a:r>
            <a:r>
              <a:rPr sz="1467" spc="-13" dirty="0">
                <a:solidFill>
                  <a:srgbClr val="3B3B3B"/>
                </a:solidFill>
                <a:latin typeface="Arial"/>
                <a:cs typeface="Arial"/>
              </a:rPr>
              <a:t>vi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ces</a:t>
            </a:r>
            <a:endParaRPr sz="14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65815" y="5008203"/>
            <a:ext cx="1572260" cy="4694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Many</a:t>
            </a:r>
            <a:r>
              <a:rPr sz="1467" spc="-13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Small</a:t>
            </a:r>
            <a:endParaRPr sz="1467">
              <a:latin typeface="Arial"/>
              <a:cs typeface="Arial"/>
            </a:endParaRPr>
          </a:p>
          <a:p>
            <a:pPr marL="16933"/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Servers 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or</a:t>
            </a:r>
            <a:r>
              <a:rPr sz="1467" spc="-8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devices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09953" y="1761745"/>
            <a:ext cx="8274473" cy="175260"/>
            <a:chOff x="1807464" y="1321308"/>
            <a:chExt cx="6205855" cy="131445"/>
          </a:xfrm>
        </p:grpSpPr>
        <p:sp>
          <p:nvSpPr>
            <p:cNvPr id="23" name="object 23"/>
            <p:cNvSpPr/>
            <p:nvPr/>
          </p:nvSpPr>
          <p:spPr>
            <a:xfrm>
              <a:off x="1933194" y="1387602"/>
              <a:ext cx="6041390" cy="0"/>
            </a:xfrm>
            <a:custGeom>
              <a:avLst/>
              <a:gdLst/>
              <a:ahLst/>
              <a:cxnLst/>
              <a:rect l="l" t="t" r="r" b="b"/>
              <a:pathLst>
                <a:path w="6041390">
                  <a:moveTo>
                    <a:pt x="0" y="0"/>
                  </a:moveTo>
                  <a:lnTo>
                    <a:pt x="6040882" y="0"/>
                  </a:lnTo>
                </a:path>
              </a:pathLst>
            </a:custGeom>
            <a:ln w="50292">
              <a:solidFill>
                <a:srgbClr val="00CAC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807464" y="1321308"/>
              <a:ext cx="140208" cy="1310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852160" y="1321308"/>
              <a:ext cx="138684" cy="1310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899916" y="1321308"/>
              <a:ext cx="138684" cy="1310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874508" y="1321308"/>
              <a:ext cx="138684" cy="131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88125" y="1279483"/>
            <a:ext cx="70104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solidFill>
                  <a:srgbClr val="3B3B3B"/>
                </a:solidFill>
                <a:latin typeface="Arial"/>
                <a:cs typeface="Arial"/>
              </a:rPr>
              <a:t>~</a:t>
            </a:r>
            <a:r>
              <a:rPr sz="1867" b="1" spc="-7" dirty="0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sz="1867" b="1" dirty="0">
                <a:solidFill>
                  <a:srgbClr val="3B3B3B"/>
                </a:solidFill>
                <a:latin typeface="Arial"/>
                <a:cs typeface="Arial"/>
              </a:rPr>
              <a:t>000</a:t>
            </a:r>
            <a:endParaRPr sz="186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77644" y="1311655"/>
            <a:ext cx="73152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-13" dirty="0">
                <a:solidFill>
                  <a:srgbClr val="3B3B3B"/>
                </a:solidFill>
                <a:latin typeface="Arial"/>
                <a:cs typeface="Arial"/>
              </a:rPr>
              <a:t>Tod</a:t>
            </a:r>
            <a:r>
              <a:rPr sz="1867" b="1" dirty="0">
                <a:solidFill>
                  <a:srgbClr val="3B3B3B"/>
                </a:solidFill>
                <a:latin typeface="Arial"/>
                <a:cs typeface="Arial"/>
              </a:rPr>
              <a:t>ay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38847" y="3202431"/>
            <a:ext cx="264160" cy="300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569502" y="2976203"/>
            <a:ext cx="8695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27" dirty="0">
                <a:solidFill>
                  <a:srgbClr val="3B3B3B"/>
                </a:solidFill>
                <a:latin typeface="Arial"/>
                <a:cs typeface="Arial"/>
              </a:rPr>
              <a:t>M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o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o</a:t>
            </a:r>
            <a:r>
              <a:rPr sz="1467" spc="-13" dirty="0">
                <a:solidFill>
                  <a:srgbClr val="3B3B3B"/>
                </a:solidFill>
                <a:latin typeface="Arial"/>
                <a:cs typeface="Arial"/>
              </a:rPr>
              <a:t>li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th</a:t>
            </a:r>
            <a:r>
              <a:rPr sz="1467" spc="-13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c</a:t>
            </a:r>
            <a:endParaRPr sz="14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9502" y="5466215"/>
            <a:ext cx="9965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Big</a:t>
            </a:r>
            <a:r>
              <a:rPr sz="1467" spc="-6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Servers</a:t>
            </a:r>
            <a:endParaRPr sz="14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1887" y="2574543"/>
            <a:ext cx="300736" cy="2641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788655" y="3791711"/>
            <a:ext cx="300736" cy="2641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036304" y="3060193"/>
            <a:ext cx="264160" cy="3007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6449569" y="5431536"/>
            <a:ext cx="597745" cy="436880"/>
          </a:xfrm>
          <a:custGeom>
            <a:avLst/>
            <a:gdLst/>
            <a:ahLst/>
            <a:cxnLst/>
            <a:rect l="l" t="t" r="r" b="b"/>
            <a:pathLst>
              <a:path w="448310" h="327660">
                <a:moveTo>
                  <a:pt x="448056" y="241503"/>
                </a:moveTo>
                <a:lnTo>
                  <a:pt x="432689" y="227076"/>
                </a:lnTo>
                <a:lnTo>
                  <a:pt x="414020" y="227076"/>
                </a:lnTo>
                <a:lnTo>
                  <a:pt x="414020" y="259524"/>
                </a:lnTo>
                <a:lnTo>
                  <a:pt x="414020" y="262940"/>
                </a:lnTo>
                <a:lnTo>
                  <a:pt x="406908" y="269430"/>
                </a:lnTo>
                <a:lnTo>
                  <a:pt x="405003" y="269798"/>
                </a:lnTo>
                <a:lnTo>
                  <a:pt x="403098" y="269430"/>
                </a:lnTo>
                <a:lnTo>
                  <a:pt x="401574" y="269252"/>
                </a:lnTo>
                <a:lnTo>
                  <a:pt x="399796" y="268351"/>
                </a:lnTo>
                <a:lnTo>
                  <a:pt x="398653" y="267449"/>
                </a:lnTo>
                <a:lnTo>
                  <a:pt x="396748" y="264744"/>
                </a:lnTo>
                <a:lnTo>
                  <a:pt x="395986" y="262940"/>
                </a:lnTo>
                <a:lnTo>
                  <a:pt x="395986" y="259524"/>
                </a:lnTo>
                <a:lnTo>
                  <a:pt x="396748" y="258076"/>
                </a:lnTo>
                <a:lnTo>
                  <a:pt x="398653" y="255371"/>
                </a:lnTo>
                <a:lnTo>
                  <a:pt x="399796" y="254127"/>
                </a:lnTo>
                <a:lnTo>
                  <a:pt x="401574" y="253568"/>
                </a:lnTo>
                <a:lnTo>
                  <a:pt x="403098" y="252857"/>
                </a:lnTo>
                <a:lnTo>
                  <a:pt x="406908" y="252857"/>
                </a:lnTo>
                <a:lnTo>
                  <a:pt x="408432" y="253568"/>
                </a:lnTo>
                <a:lnTo>
                  <a:pt x="410210" y="254127"/>
                </a:lnTo>
                <a:lnTo>
                  <a:pt x="411353" y="255371"/>
                </a:lnTo>
                <a:lnTo>
                  <a:pt x="412369" y="256641"/>
                </a:lnTo>
                <a:lnTo>
                  <a:pt x="413258" y="258076"/>
                </a:lnTo>
                <a:lnTo>
                  <a:pt x="414020" y="259524"/>
                </a:lnTo>
                <a:lnTo>
                  <a:pt x="414020" y="227076"/>
                </a:lnTo>
                <a:lnTo>
                  <a:pt x="380238" y="227076"/>
                </a:lnTo>
                <a:lnTo>
                  <a:pt x="380238" y="261327"/>
                </a:lnTo>
                <a:lnTo>
                  <a:pt x="379984" y="262940"/>
                </a:lnTo>
                <a:lnTo>
                  <a:pt x="379222" y="264744"/>
                </a:lnTo>
                <a:lnTo>
                  <a:pt x="378714" y="266192"/>
                </a:lnTo>
                <a:lnTo>
                  <a:pt x="377317" y="267449"/>
                </a:lnTo>
                <a:lnTo>
                  <a:pt x="376174" y="268351"/>
                </a:lnTo>
                <a:lnTo>
                  <a:pt x="374523" y="269252"/>
                </a:lnTo>
                <a:lnTo>
                  <a:pt x="372872" y="269430"/>
                </a:lnTo>
                <a:lnTo>
                  <a:pt x="370967" y="269798"/>
                </a:lnTo>
                <a:lnTo>
                  <a:pt x="369316" y="269430"/>
                </a:lnTo>
                <a:lnTo>
                  <a:pt x="367411" y="269252"/>
                </a:lnTo>
                <a:lnTo>
                  <a:pt x="366141" y="268351"/>
                </a:lnTo>
                <a:lnTo>
                  <a:pt x="364490" y="267449"/>
                </a:lnTo>
                <a:lnTo>
                  <a:pt x="363474" y="266192"/>
                </a:lnTo>
                <a:lnTo>
                  <a:pt x="362585" y="264744"/>
                </a:lnTo>
                <a:lnTo>
                  <a:pt x="362331" y="262940"/>
                </a:lnTo>
                <a:lnTo>
                  <a:pt x="361950" y="261327"/>
                </a:lnTo>
                <a:lnTo>
                  <a:pt x="362331" y="259524"/>
                </a:lnTo>
                <a:lnTo>
                  <a:pt x="362585" y="258076"/>
                </a:lnTo>
                <a:lnTo>
                  <a:pt x="363474" y="256641"/>
                </a:lnTo>
                <a:lnTo>
                  <a:pt x="364490" y="255371"/>
                </a:lnTo>
                <a:lnTo>
                  <a:pt x="366141" y="254127"/>
                </a:lnTo>
                <a:lnTo>
                  <a:pt x="367411" y="253568"/>
                </a:lnTo>
                <a:lnTo>
                  <a:pt x="369316" y="252857"/>
                </a:lnTo>
                <a:lnTo>
                  <a:pt x="372872" y="252857"/>
                </a:lnTo>
                <a:lnTo>
                  <a:pt x="374523" y="253568"/>
                </a:lnTo>
                <a:lnTo>
                  <a:pt x="376174" y="254127"/>
                </a:lnTo>
                <a:lnTo>
                  <a:pt x="377317" y="255371"/>
                </a:lnTo>
                <a:lnTo>
                  <a:pt x="378714" y="256641"/>
                </a:lnTo>
                <a:lnTo>
                  <a:pt x="379222" y="258076"/>
                </a:lnTo>
                <a:lnTo>
                  <a:pt x="379984" y="259524"/>
                </a:lnTo>
                <a:lnTo>
                  <a:pt x="380238" y="261327"/>
                </a:lnTo>
                <a:lnTo>
                  <a:pt x="380238" y="227076"/>
                </a:lnTo>
                <a:lnTo>
                  <a:pt x="343281" y="227076"/>
                </a:lnTo>
                <a:lnTo>
                  <a:pt x="343281" y="261327"/>
                </a:lnTo>
                <a:lnTo>
                  <a:pt x="342900" y="262940"/>
                </a:lnTo>
                <a:lnTo>
                  <a:pt x="342773" y="264744"/>
                </a:lnTo>
                <a:lnTo>
                  <a:pt x="340868" y="267449"/>
                </a:lnTo>
                <a:lnTo>
                  <a:pt x="339090" y="268351"/>
                </a:lnTo>
                <a:lnTo>
                  <a:pt x="337947" y="269252"/>
                </a:lnTo>
                <a:lnTo>
                  <a:pt x="336042" y="269430"/>
                </a:lnTo>
                <a:lnTo>
                  <a:pt x="334264" y="269798"/>
                </a:lnTo>
                <a:lnTo>
                  <a:pt x="332359" y="269430"/>
                </a:lnTo>
                <a:lnTo>
                  <a:pt x="325145" y="261683"/>
                </a:lnTo>
                <a:lnTo>
                  <a:pt x="325247" y="259524"/>
                </a:lnTo>
                <a:lnTo>
                  <a:pt x="326009" y="258076"/>
                </a:lnTo>
                <a:lnTo>
                  <a:pt x="326644" y="256641"/>
                </a:lnTo>
                <a:lnTo>
                  <a:pt x="329184" y="254127"/>
                </a:lnTo>
                <a:lnTo>
                  <a:pt x="330835" y="253568"/>
                </a:lnTo>
                <a:lnTo>
                  <a:pt x="332359" y="252857"/>
                </a:lnTo>
                <a:lnTo>
                  <a:pt x="336042" y="252857"/>
                </a:lnTo>
                <a:lnTo>
                  <a:pt x="337947" y="253568"/>
                </a:lnTo>
                <a:lnTo>
                  <a:pt x="339090" y="254127"/>
                </a:lnTo>
                <a:lnTo>
                  <a:pt x="340868" y="255371"/>
                </a:lnTo>
                <a:lnTo>
                  <a:pt x="342773" y="258076"/>
                </a:lnTo>
                <a:lnTo>
                  <a:pt x="342900" y="259524"/>
                </a:lnTo>
                <a:lnTo>
                  <a:pt x="343281" y="261327"/>
                </a:lnTo>
                <a:lnTo>
                  <a:pt x="343281" y="227076"/>
                </a:lnTo>
                <a:lnTo>
                  <a:pt x="72263" y="227076"/>
                </a:lnTo>
                <a:lnTo>
                  <a:pt x="72263" y="264744"/>
                </a:lnTo>
                <a:lnTo>
                  <a:pt x="72263" y="289979"/>
                </a:lnTo>
                <a:lnTo>
                  <a:pt x="71882" y="291249"/>
                </a:lnTo>
                <a:lnTo>
                  <a:pt x="71247" y="292150"/>
                </a:lnTo>
                <a:lnTo>
                  <a:pt x="70358" y="293052"/>
                </a:lnTo>
                <a:lnTo>
                  <a:pt x="40767" y="293052"/>
                </a:lnTo>
                <a:lnTo>
                  <a:pt x="39751" y="292150"/>
                </a:lnTo>
                <a:lnTo>
                  <a:pt x="38862" y="291249"/>
                </a:lnTo>
                <a:lnTo>
                  <a:pt x="38862" y="263486"/>
                </a:lnTo>
                <a:lnTo>
                  <a:pt x="39751" y="262585"/>
                </a:lnTo>
                <a:lnTo>
                  <a:pt x="40767" y="262039"/>
                </a:lnTo>
                <a:lnTo>
                  <a:pt x="42037" y="261683"/>
                </a:lnTo>
                <a:lnTo>
                  <a:pt x="68961" y="261683"/>
                </a:lnTo>
                <a:lnTo>
                  <a:pt x="70358" y="262039"/>
                </a:lnTo>
                <a:lnTo>
                  <a:pt x="71247" y="262585"/>
                </a:lnTo>
                <a:lnTo>
                  <a:pt x="71882" y="263486"/>
                </a:lnTo>
                <a:lnTo>
                  <a:pt x="72263" y="264744"/>
                </a:lnTo>
                <a:lnTo>
                  <a:pt x="72263" y="227076"/>
                </a:lnTo>
                <a:lnTo>
                  <a:pt x="15367" y="227076"/>
                </a:lnTo>
                <a:lnTo>
                  <a:pt x="12319" y="227253"/>
                </a:lnTo>
                <a:lnTo>
                  <a:pt x="0" y="241503"/>
                </a:lnTo>
                <a:lnTo>
                  <a:pt x="0" y="313232"/>
                </a:lnTo>
                <a:lnTo>
                  <a:pt x="15367" y="327660"/>
                </a:lnTo>
                <a:lnTo>
                  <a:pt x="432689" y="327660"/>
                </a:lnTo>
                <a:lnTo>
                  <a:pt x="448056" y="313232"/>
                </a:lnTo>
                <a:lnTo>
                  <a:pt x="448056" y="293052"/>
                </a:lnTo>
                <a:lnTo>
                  <a:pt x="448056" y="269798"/>
                </a:lnTo>
                <a:lnTo>
                  <a:pt x="448056" y="252857"/>
                </a:lnTo>
                <a:lnTo>
                  <a:pt x="448056" y="241503"/>
                </a:lnTo>
                <a:close/>
              </a:path>
              <a:path w="448310" h="327660">
                <a:moveTo>
                  <a:pt x="448056" y="127406"/>
                </a:moveTo>
                <a:lnTo>
                  <a:pt x="432689" y="112776"/>
                </a:lnTo>
                <a:lnTo>
                  <a:pt x="414020" y="112776"/>
                </a:lnTo>
                <a:lnTo>
                  <a:pt x="414020" y="145097"/>
                </a:lnTo>
                <a:lnTo>
                  <a:pt x="414020" y="148717"/>
                </a:lnTo>
                <a:lnTo>
                  <a:pt x="406908" y="155397"/>
                </a:lnTo>
                <a:lnTo>
                  <a:pt x="403098" y="155397"/>
                </a:lnTo>
                <a:lnTo>
                  <a:pt x="395986" y="148717"/>
                </a:lnTo>
                <a:lnTo>
                  <a:pt x="395986" y="145097"/>
                </a:lnTo>
                <a:lnTo>
                  <a:pt x="405003" y="138417"/>
                </a:lnTo>
                <a:lnTo>
                  <a:pt x="406908" y="138772"/>
                </a:lnTo>
                <a:lnTo>
                  <a:pt x="414020" y="145097"/>
                </a:lnTo>
                <a:lnTo>
                  <a:pt x="414020" y="112776"/>
                </a:lnTo>
                <a:lnTo>
                  <a:pt x="380238" y="112776"/>
                </a:lnTo>
                <a:lnTo>
                  <a:pt x="380238" y="146900"/>
                </a:lnTo>
                <a:lnTo>
                  <a:pt x="379984" y="148717"/>
                </a:lnTo>
                <a:lnTo>
                  <a:pt x="379222" y="150342"/>
                </a:lnTo>
                <a:lnTo>
                  <a:pt x="378714" y="151777"/>
                </a:lnTo>
                <a:lnTo>
                  <a:pt x="377317" y="153047"/>
                </a:lnTo>
                <a:lnTo>
                  <a:pt x="376174" y="154127"/>
                </a:lnTo>
                <a:lnTo>
                  <a:pt x="374523" y="154851"/>
                </a:lnTo>
                <a:lnTo>
                  <a:pt x="372872" y="155397"/>
                </a:lnTo>
                <a:lnTo>
                  <a:pt x="369316" y="155397"/>
                </a:lnTo>
                <a:lnTo>
                  <a:pt x="362331" y="148717"/>
                </a:lnTo>
                <a:lnTo>
                  <a:pt x="361950" y="146900"/>
                </a:lnTo>
                <a:lnTo>
                  <a:pt x="362331" y="145097"/>
                </a:lnTo>
                <a:lnTo>
                  <a:pt x="362585" y="143649"/>
                </a:lnTo>
                <a:lnTo>
                  <a:pt x="363474" y="142024"/>
                </a:lnTo>
                <a:lnTo>
                  <a:pt x="364490" y="140944"/>
                </a:lnTo>
                <a:lnTo>
                  <a:pt x="366141" y="140042"/>
                </a:lnTo>
                <a:lnTo>
                  <a:pt x="367411" y="139141"/>
                </a:lnTo>
                <a:lnTo>
                  <a:pt x="369316" y="138772"/>
                </a:lnTo>
                <a:lnTo>
                  <a:pt x="370967" y="138417"/>
                </a:lnTo>
                <a:lnTo>
                  <a:pt x="372872" y="138772"/>
                </a:lnTo>
                <a:lnTo>
                  <a:pt x="374523" y="139141"/>
                </a:lnTo>
                <a:lnTo>
                  <a:pt x="376174" y="140042"/>
                </a:lnTo>
                <a:lnTo>
                  <a:pt x="378714" y="142024"/>
                </a:lnTo>
                <a:lnTo>
                  <a:pt x="379222" y="143649"/>
                </a:lnTo>
                <a:lnTo>
                  <a:pt x="379984" y="145097"/>
                </a:lnTo>
                <a:lnTo>
                  <a:pt x="380238" y="146900"/>
                </a:lnTo>
                <a:lnTo>
                  <a:pt x="380238" y="112776"/>
                </a:lnTo>
                <a:lnTo>
                  <a:pt x="343281" y="112776"/>
                </a:lnTo>
                <a:lnTo>
                  <a:pt x="343281" y="146900"/>
                </a:lnTo>
                <a:lnTo>
                  <a:pt x="342900" y="148717"/>
                </a:lnTo>
                <a:lnTo>
                  <a:pt x="342773" y="150342"/>
                </a:lnTo>
                <a:lnTo>
                  <a:pt x="340868" y="153047"/>
                </a:lnTo>
                <a:lnTo>
                  <a:pt x="339090" y="154127"/>
                </a:lnTo>
                <a:lnTo>
                  <a:pt x="337947" y="154851"/>
                </a:lnTo>
                <a:lnTo>
                  <a:pt x="336042" y="155397"/>
                </a:lnTo>
                <a:lnTo>
                  <a:pt x="332359" y="155397"/>
                </a:lnTo>
                <a:lnTo>
                  <a:pt x="326009" y="150342"/>
                </a:lnTo>
                <a:lnTo>
                  <a:pt x="325247" y="148717"/>
                </a:lnTo>
                <a:lnTo>
                  <a:pt x="325145" y="147269"/>
                </a:lnTo>
                <a:lnTo>
                  <a:pt x="325247" y="145097"/>
                </a:lnTo>
                <a:lnTo>
                  <a:pt x="326009" y="143649"/>
                </a:lnTo>
                <a:lnTo>
                  <a:pt x="326644" y="142024"/>
                </a:lnTo>
                <a:lnTo>
                  <a:pt x="334264" y="138417"/>
                </a:lnTo>
                <a:lnTo>
                  <a:pt x="337947" y="139141"/>
                </a:lnTo>
                <a:lnTo>
                  <a:pt x="339090" y="140042"/>
                </a:lnTo>
                <a:lnTo>
                  <a:pt x="340868" y="140944"/>
                </a:lnTo>
                <a:lnTo>
                  <a:pt x="341757" y="142024"/>
                </a:lnTo>
                <a:lnTo>
                  <a:pt x="342773" y="143649"/>
                </a:lnTo>
                <a:lnTo>
                  <a:pt x="342900" y="145097"/>
                </a:lnTo>
                <a:lnTo>
                  <a:pt x="343281" y="146900"/>
                </a:lnTo>
                <a:lnTo>
                  <a:pt x="343281" y="112776"/>
                </a:lnTo>
                <a:lnTo>
                  <a:pt x="72263" y="112776"/>
                </a:lnTo>
                <a:lnTo>
                  <a:pt x="72263" y="175615"/>
                </a:lnTo>
                <a:lnTo>
                  <a:pt x="71882" y="176885"/>
                </a:lnTo>
                <a:lnTo>
                  <a:pt x="71247" y="177965"/>
                </a:lnTo>
                <a:lnTo>
                  <a:pt x="70358" y="178689"/>
                </a:lnTo>
                <a:lnTo>
                  <a:pt x="68961" y="178866"/>
                </a:lnTo>
                <a:lnTo>
                  <a:pt x="42037" y="178866"/>
                </a:lnTo>
                <a:lnTo>
                  <a:pt x="40767" y="178689"/>
                </a:lnTo>
                <a:lnTo>
                  <a:pt x="39751" y="177965"/>
                </a:lnTo>
                <a:lnTo>
                  <a:pt x="38862" y="176885"/>
                </a:lnTo>
                <a:lnTo>
                  <a:pt x="38862" y="149428"/>
                </a:lnTo>
                <a:lnTo>
                  <a:pt x="39751" y="148170"/>
                </a:lnTo>
                <a:lnTo>
                  <a:pt x="40767" y="147447"/>
                </a:lnTo>
                <a:lnTo>
                  <a:pt x="42037" y="147269"/>
                </a:lnTo>
                <a:lnTo>
                  <a:pt x="68961" y="147269"/>
                </a:lnTo>
                <a:lnTo>
                  <a:pt x="72263" y="175615"/>
                </a:lnTo>
                <a:lnTo>
                  <a:pt x="72263" y="112776"/>
                </a:lnTo>
                <a:lnTo>
                  <a:pt x="15367" y="112776"/>
                </a:lnTo>
                <a:lnTo>
                  <a:pt x="12319" y="113131"/>
                </a:lnTo>
                <a:lnTo>
                  <a:pt x="0" y="127406"/>
                </a:lnTo>
                <a:lnTo>
                  <a:pt x="0" y="198907"/>
                </a:lnTo>
                <a:lnTo>
                  <a:pt x="15367" y="213360"/>
                </a:lnTo>
                <a:lnTo>
                  <a:pt x="432689" y="213360"/>
                </a:lnTo>
                <a:lnTo>
                  <a:pt x="448056" y="198907"/>
                </a:lnTo>
                <a:lnTo>
                  <a:pt x="448056" y="178866"/>
                </a:lnTo>
                <a:lnTo>
                  <a:pt x="448056" y="155397"/>
                </a:lnTo>
                <a:lnTo>
                  <a:pt x="448056" y="138417"/>
                </a:lnTo>
                <a:lnTo>
                  <a:pt x="448056" y="127406"/>
                </a:lnTo>
                <a:close/>
              </a:path>
              <a:path w="448310" h="327660">
                <a:moveTo>
                  <a:pt x="448056" y="14198"/>
                </a:moveTo>
                <a:lnTo>
                  <a:pt x="432689" y="0"/>
                </a:lnTo>
                <a:lnTo>
                  <a:pt x="414020" y="0"/>
                </a:lnTo>
                <a:lnTo>
                  <a:pt x="414020" y="32131"/>
                </a:lnTo>
                <a:lnTo>
                  <a:pt x="414020" y="35331"/>
                </a:lnTo>
                <a:lnTo>
                  <a:pt x="413258" y="37096"/>
                </a:lnTo>
                <a:lnTo>
                  <a:pt x="412369" y="38341"/>
                </a:lnTo>
                <a:lnTo>
                  <a:pt x="411353" y="39408"/>
                </a:lnTo>
                <a:lnTo>
                  <a:pt x="410210" y="40652"/>
                </a:lnTo>
                <a:lnTo>
                  <a:pt x="408432" y="41186"/>
                </a:lnTo>
                <a:lnTo>
                  <a:pt x="406908" y="41897"/>
                </a:lnTo>
                <a:lnTo>
                  <a:pt x="405003" y="42075"/>
                </a:lnTo>
                <a:lnTo>
                  <a:pt x="403098" y="41897"/>
                </a:lnTo>
                <a:lnTo>
                  <a:pt x="401574" y="41186"/>
                </a:lnTo>
                <a:lnTo>
                  <a:pt x="399796" y="40652"/>
                </a:lnTo>
                <a:lnTo>
                  <a:pt x="398653" y="39408"/>
                </a:lnTo>
                <a:lnTo>
                  <a:pt x="396748" y="37096"/>
                </a:lnTo>
                <a:lnTo>
                  <a:pt x="395986" y="35331"/>
                </a:lnTo>
                <a:lnTo>
                  <a:pt x="395986" y="32131"/>
                </a:lnTo>
                <a:lnTo>
                  <a:pt x="405003" y="25209"/>
                </a:lnTo>
                <a:lnTo>
                  <a:pt x="406908" y="25565"/>
                </a:lnTo>
                <a:lnTo>
                  <a:pt x="414020" y="32131"/>
                </a:lnTo>
                <a:lnTo>
                  <a:pt x="414020" y="0"/>
                </a:lnTo>
                <a:lnTo>
                  <a:pt x="380238" y="0"/>
                </a:lnTo>
                <a:lnTo>
                  <a:pt x="380238" y="33909"/>
                </a:lnTo>
                <a:lnTo>
                  <a:pt x="379984" y="35331"/>
                </a:lnTo>
                <a:lnTo>
                  <a:pt x="379222" y="37096"/>
                </a:lnTo>
                <a:lnTo>
                  <a:pt x="378714" y="38341"/>
                </a:lnTo>
                <a:lnTo>
                  <a:pt x="377317" y="39408"/>
                </a:lnTo>
                <a:lnTo>
                  <a:pt x="376174" y="40652"/>
                </a:lnTo>
                <a:lnTo>
                  <a:pt x="374523" y="41186"/>
                </a:lnTo>
                <a:lnTo>
                  <a:pt x="372872" y="41897"/>
                </a:lnTo>
                <a:lnTo>
                  <a:pt x="370967" y="42075"/>
                </a:lnTo>
                <a:lnTo>
                  <a:pt x="369316" y="41897"/>
                </a:lnTo>
                <a:lnTo>
                  <a:pt x="367411" y="41186"/>
                </a:lnTo>
                <a:lnTo>
                  <a:pt x="362331" y="35331"/>
                </a:lnTo>
                <a:lnTo>
                  <a:pt x="361950" y="33909"/>
                </a:lnTo>
                <a:lnTo>
                  <a:pt x="362331" y="32131"/>
                </a:lnTo>
                <a:lnTo>
                  <a:pt x="362585" y="30530"/>
                </a:lnTo>
                <a:lnTo>
                  <a:pt x="363474" y="29108"/>
                </a:lnTo>
                <a:lnTo>
                  <a:pt x="370967" y="25209"/>
                </a:lnTo>
                <a:lnTo>
                  <a:pt x="372872" y="25565"/>
                </a:lnTo>
                <a:lnTo>
                  <a:pt x="374523" y="26098"/>
                </a:lnTo>
                <a:lnTo>
                  <a:pt x="376174" y="26809"/>
                </a:lnTo>
                <a:lnTo>
                  <a:pt x="377317" y="27876"/>
                </a:lnTo>
                <a:lnTo>
                  <a:pt x="378714" y="29108"/>
                </a:lnTo>
                <a:lnTo>
                  <a:pt x="379222" y="30530"/>
                </a:lnTo>
                <a:lnTo>
                  <a:pt x="379984" y="32131"/>
                </a:lnTo>
                <a:lnTo>
                  <a:pt x="380238" y="33909"/>
                </a:lnTo>
                <a:lnTo>
                  <a:pt x="380238" y="0"/>
                </a:lnTo>
                <a:lnTo>
                  <a:pt x="343281" y="0"/>
                </a:lnTo>
                <a:lnTo>
                  <a:pt x="343281" y="33909"/>
                </a:lnTo>
                <a:lnTo>
                  <a:pt x="342900" y="35331"/>
                </a:lnTo>
                <a:lnTo>
                  <a:pt x="334264" y="42075"/>
                </a:lnTo>
                <a:lnTo>
                  <a:pt x="332359" y="41897"/>
                </a:lnTo>
                <a:lnTo>
                  <a:pt x="330835" y="41186"/>
                </a:lnTo>
                <a:lnTo>
                  <a:pt x="329184" y="40652"/>
                </a:lnTo>
                <a:lnTo>
                  <a:pt x="327914" y="39408"/>
                </a:lnTo>
                <a:lnTo>
                  <a:pt x="326644" y="38341"/>
                </a:lnTo>
                <a:lnTo>
                  <a:pt x="326009" y="37096"/>
                </a:lnTo>
                <a:lnTo>
                  <a:pt x="325247" y="35331"/>
                </a:lnTo>
                <a:lnTo>
                  <a:pt x="325132" y="34086"/>
                </a:lnTo>
                <a:lnTo>
                  <a:pt x="325247" y="32131"/>
                </a:lnTo>
                <a:lnTo>
                  <a:pt x="326009" y="30530"/>
                </a:lnTo>
                <a:lnTo>
                  <a:pt x="326644" y="29108"/>
                </a:lnTo>
                <a:lnTo>
                  <a:pt x="334264" y="25209"/>
                </a:lnTo>
                <a:lnTo>
                  <a:pt x="336042" y="25565"/>
                </a:lnTo>
                <a:lnTo>
                  <a:pt x="337947" y="26098"/>
                </a:lnTo>
                <a:lnTo>
                  <a:pt x="339090" y="26809"/>
                </a:lnTo>
                <a:lnTo>
                  <a:pt x="340868" y="27876"/>
                </a:lnTo>
                <a:lnTo>
                  <a:pt x="342773" y="30530"/>
                </a:lnTo>
                <a:lnTo>
                  <a:pt x="342900" y="32131"/>
                </a:lnTo>
                <a:lnTo>
                  <a:pt x="343281" y="33909"/>
                </a:lnTo>
                <a:lnTo>
                  <a:pt x="343281" y="0"/>
                </a:lnTo>
                <a:lnTo>
                  <a:pt x="72263" y="0"/>
                </a:lnTo>
                <a:lnTo>
                  <a:pt x="72263" y="37096"/>
                </a:lnTo>
                <a:lnTo>
                  <a:pt x="72263" y="61950"/>
                </a:lnTo>
                <a:lnTo>
                  <a:pt x="71882" y="63195"/>
                </a:lnTo>
                <a:lnTo>
                  <a:pt x="71247" y="64084"/>
                </a:lnTo>
                <a:lnTo>
                  <a:pt x="70358" y="64795"/>
                </a:lnTo>
                <a:lnTo>
                  <a:pt x="68961" y="64973"/>
                </a:lnTo>
                <a:lnTo>
                  <a:pt x="42037" y="64973"/>
                </a:lnTo>
                <a:lnTo>
                  <a:pt x="40767" y="64795"/>
                </a:lnTo>
                <a:lnTo>
                  <a:pt x="39751" y="64084"/>
                </a:lnTo>
                <a:lnTo>
                  <a:pt x="38862" y="63195"/>
                </a:lnTo>
                <a:lnTo>
                  <a:pt x="38862" y="35864"/>
                </a:lnTo>
                <a:lnTo>
                  <a:pt x="39751" y="34975"/>
                </a:lnTo>
                <a:lnTo>
                  <a:pt x="40767" y="34086"/>
                </a:lnTo>
                <a:lnTo>
                  <a:pt x="70358" y="34086"/>
                </a:lnTo>
                <a:lnTo>
                  <a:pt x="71247" y="34975"/>
                </a:lnTo>
                <a:lnTo>
                  <a:pt x="71882" y="35864"/>
                </a:lnTo>
                <a:lnTo>
                  <a:pt x="72263" y="37096"/>
                </a:lnTo>
                <a:lnTo>
                  <a:pt x="72263" y="0"/>
                </a:lnTo>
                <a:lnTo>
                  <a:pt x="15367" y="0"/>
                </a:lnTo>
                <a:lnTo>
                  <a:pt x="12319" y="355"/>
                </a:lnTo>
                <a:lnTo>
                  <a:pt x="0" y="14198"/>
                </a:lnTo>
                <a:lnTo>
                  <a:pt x="0" y="84861"/>
                </a:lnTo>
                <a:lnTo>
                  <a:pt x="15367" y="99060"/>
                </a:lnTo>
                <a:lnTo>
                  <a:pt x="432689" y="99060"/>
                </a:lnTo>
                <a:lnTo>
                  <a:pt x="448056" y="84861"/>
                </a:lnTo>
                <a:lnTo>
                  <a:pt x="448056" y="64973"/>
                </a:lnTo>
                <a:lnTo>
                  <a:pt x="448056" y="42075"/>
                </a:lnTo>
                <a:lnTo>
                  <a:pt x="448056" y="25209"/>
                </a:lnTo>
                <a:lnTo>
                  <a:pt x="448056" y="1419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7603745" y="5431536"/>
            <a:ext cx="597745" cy="436880"/>
          </a:xfrm>
          <a:custGeom>
            <a:avLst/>
            <a:gdLst/>
            <a:ahLst/>
            <a:cxnLst/>
            <a:rect l="l" t="t" r="r" b="b"/>
            <a:pathLst>
              <a:path w="448310" h="327660">
                <a:moveTo>
                  <a:pt x="448056" y="241503"/>
                </a:moveTo>
                <a:lnTo>
                  <a:pt x="432689" y="227076"/>
                </a:lnTo>
                <a:lnTo>
                  <a:pt x="414020" y="227076"/>
                </a:lnTo>
                <a:lnTo>
                  <a:pt x="414020" y="259524"/>
                </a:lnTo>
                <a:lnTo>
                  <a:pt x="414020" y="262940"/>
                </a:lnTo>
                <a:lnTo>
                  <a:pt x="406908" y="269430"/>
                </a:lnTo>
                <a:lnTo>
                  <a:pt x="405003" y="269798"/>
                </a:lnTo>
                <a:lnTo>
                  <a:pt x="403098" y="269430"/>
                </a:lnTo>
                <a:lnTo>
                  <a:pt x="401574" y="269252"/>
                </a:lnTo>
                <a:lnTo>
                  <a:pt x="399796" y="268351"/>
                </a:lnTo>
                <a:lnTo>
                  <a:pt x="398653" y="267449"/>
                </a:lnTo>
                <a:lnTo>
                  <a:pt x="396748" y="264744"/>
                </a:lnTo>
                <a:lnTo>
                  <a:pt x="395986" y="262940"/>
                </a:lnTo>
                <a:lnTo>
                  <a:pt x="395986" y="259524"/>
                </a:lnTo>
                <a:lnTo>
                  <a:pt x="396748" y="258076"/>
                </a:lnTo>
                <a:lnTo>
                  <a:pt x="398653" y="255371"/>
                </a:lnTo>
                <a:lnTo>
                  <a:pt x="399796" y="254127"/>
                </a:lnTo>
                <a:lnTo>
                  <a:pt x="401574" y="253568"/>
                </a:lnTo>
                <a:lnTo>
                  <a:pt x="403098" y="252857"/>
                </a:lnTo>
                <a:lnTo>
                  <a:pt x="406908" y="252857"/>
                </a:lnTo>
                <a:lnTo>
                  <a:pt x="408432" y="253568"/>
                </a:lnTo>
                <a:lnTo>
                  <a:pt x="410210" y="254127"/>
                </a:lnTo>
                <a:lnTo>
                  <a:pt x="411353" y="255371"/>
                </a:lnTo>
                <a:lnTo>
                  <a:pt x="412369" y="256641"/>
                </a:lnTo>
                <a:lnTo>
                  <a:pt x="413258" y="258076"/>
                </a:lnTo>
                <a:lnTo>
                  <a:pt x="414020" y="259524"/>
                </a:lnTo>
                <a:lnTo>
                  <a:pt x="414020" y="227076"/>
                </a:lnTo>
                <a:lnTo>
                  <a:pt x="380238" y="227076"/>
                </a:lnTo>
                <a:lnTo>
                  <a:pt x="380238" y="261327"/>
                </a:lnTo>
                <a:lnTo>
                  <a:pt x="379984" y="262940"/>
                </a:lnTo>
                <a:lnTo>
                  <a:pt x="379222" y="264744"/>
                </a:lnTo>
                <a:lnTo>
                  <a:pt x="378714" y="266192"/>
                </a:lnTo>
                <a:lnTo>
                  <a:pt x="377317" y="267449"/>
                </a:lnTo>
                <a:lnTo>
                  <a:pt x="376174" y="268351"/>
                </a:lnTo>
                <a:lnTo>
                  <a:pt x="374523" y="269252"/>
                </a:lnTo>
                <a:lnTo>
                  <a:pt x="372872" y="269430"/>
                </a:lnTo>
                <a:lnTo>
                  <a:pt x="370967" y="269798"/>
                </a:lnTo>
                <a:lnTo>
                  <a:pt x="369316" y="269430"/>
                </a:lnTo>
                <a:lnTo>
                  <a:pt x="367411" y="269252"/>
                </a:lnTo>
                <a:lnTo>
                  <a:pt x="366141" y="268351"/>
                </a:lnTo>
                <a:lnTo>
                  <a:pt x="364490" y="267449"/>
                </a:lnTo>
                <a:lnTo>
                  <a:pt x="363474" y="266192"/>
                </a:lnTo>
                <a:lnTo>
                  <a:pt x="362585" y="264744"/>
                </a:lnTo>
                <a:lnTo>
                  <a:pt x="362331" y="262940"/>
                </a:lnTo>
                <a:lnTo>
                  <a:pt x="361950" y="261327"/>
                </a:lnTo>
                <a:lnTo>
                  <a:pt x="362331" y="259524"/>
                </a:lnTo>
                <a:lnTo>
                  <a:pt x="362585" y="258076"/>
                </a:lnTo>
                <a:lnTo>
                  <a:pt x="363474" y="256641"/>
                </a:lnTo>
                <a:lnTo>
                  <a:pt x="364490" y="255371"/>
                </a:lnTo>
                <a:lnTo>
                  <a:pt x="366141" y="254127"/>
                </a:lnTo>
                <a:lnTo>
                  <a:pt x="367411" y="253568"/>
                </a:lnTo>
                <a:lnTo>
                  <a:pt x="369316" y="252857"/>
                </a:lnTo>
                <a:lnTo>
                  <a:pt x="372872" y="252857"/>
                </a:lnTo>
                <a:lnTo>
                  <a:pt x="374523" y="253568"/>
                </a:lnTo>
                <a:lnTo>
                  <a:pt x="376174" y="254127"/>
                </a:lnTo>
                <a:lnTo>
                  <a:pt x="377317" y="255371"/>
                </a:lnTo>
                <a:lnTo>
                  <a:pt x="378714" y="256641"/>
                </a:lnTo>
                <a:lnTo>
                  <a:pt x="379222" y="258076"/>
                </a:lnTo>
                <a:lnTo>
                  <a:pt x="379984" y="259524"/>
                </a:lnTo>
                <a:lnTo>
                  <a:pt x="380238" y="261327"/>
                </a:lnTo>
                <a:lnTo>
                  <a:pt x="380238" y="227076"/>
                </a:lnTo>
                <a:lnTo>
                  <a:pt x="343281" y="227076"/>
                </a:lnTo>
                <a:lnTo>
                  <a:pt x="343281" y="261327"/>
                </a:lnTo>
                <a:lnTo>
                  <a:pt x="342976" y="262585"/>
                </a:lnTo>
                <a:lnTo>
                  <a:pt x="342849" y="263486"/>
                </a:lnTo>
                <a:lnTo>
                  <a:pt x="342773" y="264744"/>
                </a:lnTo>
                <a:lnTo>
                  <a:pt x="340868" y="267449"/>
                </a:lnTo>
                <a:lnTo>
                  <a:pt x="339090" y="268351"/>
                </a:lnTo>
                <a:lnTo>
                  <a:pt x="337947" y="269252"/>
                </a:lnTo>
                <a:lnTo>
                  <a:pt x="336042" y="269430"/>
                </a:lnTo>
                <a:lnTo>
                  <a:pt x="334264" y="269798"/>
                </a:lnTo>
                <a:lnTo>
                  <a:pt x="332359" y="269430"/>
                </a:lnTo>
                <a:lnTo>
                  <a:pt x="330835" y="269252"/>
                </a:lnTo>
                <a:lnTo>
                  <a:pt x="325145" y="261683"/>
                </a:lnTo>
                <a:lnTo>
                  <a:pt x="325247" y="259524"/>
                </a:lnTo>
                <a:lnTo>
                  <a:pt x="326009" y="258076"/>
                </a:lnTo>
                <a:lnTo>
                  <a:pt x="326644" y="256641"/>
                </a:lnTo>
                <a:lnTo>
                  <a:pt x="329184" y="254127"/>
                </a:lnTo>
                <a:lnTo>
                  <a:pt x="330835" y="253568"/>
                </a:lnTo>
                <a:lnTo>
                  <a:pt x="332359" y="252857"/>
                </a:lnTo>
                <a:lnTo>
                  <a:pt x="336042" y="252857"/>
                </a:lnTo>
                <a:lnTo>
                  <a:pt x="337947" y="253568"/>
                </a:lnTo>
                <a:lnTo>
                  <a:pt x="339090" y="254127"/>
                </a:lnTo>
                <a:lnTo>
                  <a:pt x="340868" y="255371"/>
                </a:lnTo>
                <a:lnTo>
                  <a:pt x="342773" y="258076"/>
                </a:lnTo>
                <a:lnTo>
                  <a:pt x="342900" y="259524"/>
                </a:lnTo>
                <a:lnTo>
                  <a:pt x="343281" y="261327"/>
                </a:lnTo>
                <a:lnTo>
                  <a:pt x="343281" y="227076"/>
                </a:lnTo>
                <a:lnTo>
                  <a:pt x="72263" y="227076"/>
                </a:lnTo>
                <a:lnTo>
                  <a:pt x="72263" y="264744"/>
                </a:lnTo>
                <a:lnTo>
                  <a:pt x="72263" y="289979"/>
                </a:lnTo>
                <a:lnTo>
                  <a:pt x="71882" y="291249"/>
                </a:lnTo>
                <a:lnTo>
                  <a:pt x="71247" y="292150"/>
                </a:lnTo>
                <a:lnTo>
                  <a:pt x="70358" y="293052"/>
                </a:lnTo>
                <a:lnTo>
                  <a:pt x="40767" y="293052"/>
                </a:lnTo>
                <a:lnTo>
                  <a:pt x="39751" y="292150"/>
                </a:lnTo>
                <a:lnTo>
                  <a:pt x="38862" y="291249"/>
                </a:lnTo>
                <a:lnTo>
                  <a:pt x="38862" y="263486"/>
                </a:lnTo>
                <a:lnTo>
                  <a:pt x="39751" y="262585"/>
                </a:lnTo>
                <a:lnTo>
                  <a:pt x="40767" y="262039"/>
                </a:lnTo>
                <a:lnTo>
                  <a:pt x="42037" y="261683"/>
                </a:lnTo>
                <a:lnTo>
                  <a:pt x="68961" y="261683"/>
                </a:lnTo>
                <a:lnTo>
                  <a:pt x="70358" y="262039"/>
                </a:lnTo>
                <a:lnTo>
                  <a:pt x="71247" y="262585"/>
                </a:lnTo>
                <a:lnTo>
                  <a:pt x="71882" y="263486"/>
                </a:lnTo>
                <a:lnTo>
                  <a:pt x="72263" y="264744"/>
                </a:lnTo>
                <a:lnTo>
                  <a:pt x="72263" y="227076"/>
                </a:lnTo>
                <a:lnTo>
                  <a:pt x="15367" y="227076"/>
                </a:lnTo>
                <a:lnTo>
                  <a:pt x="12319" y="227253"/>
                </a:lnTo>
                <a:lnTo>
                  <a:pt x="0" y="241503"/>
                </a:lnTo>
                <a:lnTo>
                  <a:pt x="0" y="313232"/>
                </a:lnTo>
                <a:lnTo>
                  <a:pt x="15367" y="327660"/>
                </a:lnTo>
                <a:lnTo>
                  <a:pt x="432689" y="327660"/>
                </a:lnTo>
                <a:lnTo>
                  <a:pt x="448056" y="313232"/>
                </a:lnTo>
                <a:lnTo>
                  <a:pt x="448056" y="293052"/>
                </a:lnTo>
                <a:lnTo>
                  <a:pt x="448056" y="269798"/>
                </a:lnTo>
                <a:lnTo>
                  <a:pt x="448056" y="252857"/>
                </a:lnTo>
                <a:lnTo>
                  <a:pt x="448056" y="241503"/>
                </a:lnTo>
                <a:close/>
              </a:path>
              <a:path w="448310" h="327660">
                <a:moveTo>
                  <a:pt x="448056" y="127406"/>
                </a:moveTo>
                <a:lnTo>
                  <a:pt x="432689" y="112776"/>
                </a:lnTo>
                <a:lnTo>
                  <a:pt x="414020" y="112776"/>
                </a:lnTo>
                <a:lnTo>
                  <a:pt x="414020" y="145097"/>
                </a:lnTo>
                <a:lnTo>
                  <a:pt x="414020" y="148717"/>
                </a:lnTo>
                <a:lnTo>
                  <a:pt x="406908" y="155397"/>
                </a:lnTo>
                <a:lnTo>
                  <a:pt x="403098" y="155397"/>
                </a:lnTo>
                <a:lnTo>
                  <a:pt x="395986" y="148717"/>
                </a:lnTo>
                <a:lnTo>
                  <a:pt x="395986" y="145097"/>
                </a:lnTo>
                <a:lnTo>
                  <a:pt x="405003" y="138417"/>
                </a:lnTo>
                <a:lnTo>
                  <a:pt x="406908" y="138772"/>
                </a:lnTo>
                <a:lnTo>
                  <a:pt x="414020" y="145097"/>
                </a:lnTo>
                <a:lnTo>
                  <a:pt x="414020" y="112776"/>
                </a:lnTo>
                <a:lnTo>
                  <a:pt x="380238" y="112776"/>
                </a:lnTo>
                <a:lnTo>
                  <a:pt x="380238" y="146900"/>
                </a:lnTo>
                <a:lnTo>
                  <a:pt x="379984" y="148717"/>
                </a:lnTo>
                <a:lnTo>
                  <a:pt x="379222" y="150342"/>
                </a:lnTo>
                <a:lnTo>
                  <a:pt x="378714" y="151777"/>
                </a:lnTo>
                <a:lnTo>
                  <a:pt x="377317" y="153047"/>
                </a:lnTo>
                <a:lnTo>
                  <a:pt x="376174" y="154127"/>
                </a:lnTo>
                <a:lnTo>
                  <a:pt x="374523" y="154851"/>
                </a:lnTo>
                <a:lnTo>
                  <a:pt x="372872" y="155397"/>
                </a:lnTo>
                <a:lnTo>
                  <a:pt x="369316" y="155397"/>
                </a:lnTo>
                <a:lnTo>
                  <a:pt x="362331" y="148717"/>
                </a:lnTo>
                <a:lnTo>
                  <a:pt x="361950" y="146900"/>
                </a:lnTo>
                <a:lnTo>
                  <a:pt x="362331" y="145097"/>
                </a:lnTo>
                <a:lnTo>
                  <a:pt x="362585" y="143649"/>
                </a:lnTo>
                <a:lnTo>
                  <a:pt x="363474" y="142024"/>
                </a:lnTo>
                <a:lnTo>
                  <a:pt x="364490" y="140944"/>
                </a:lnTo>
                <a:lnTo>
                  <a:pt x="366141" y="140042"/>
                </a:lnTo>
                <a:lnTo>
                  <a:pt x="367411" y="139141"/>
                </a:lnTo>
                <a:lnTo>
                  <a:pt x="369316" y="138772"/>
                </a:lnTo>
                <a:lnTo>
                  <a:pt x="370967" y="138417"/>
                </a:lnTo>
                <a:lnTo>
                  <a:pt x="372872" y="138772"/>
                </a:lnTo>
                <a:lnTo>
                  <a:pt x="374523" y="139141"/>
                </a:lnTo>
                <a:lnTo>
                  <a:pt x="376174" y="140042"/>
                </a:lnTo>
                <a:lnTo>
                  <a:pt x="378714" y="142024"/>
                </a:lnTo>
                <a:lnTo>
                  <a:pt x="379222" y="143649"/>
                </a:lnTo>
                <a:lnTo>
                  <a:pt x="379984" y="145097"/>
                </a:lnTo>
                <a:lnTo>
                  <a:pt x="380238" y="146900"/>
                </a:lnTo>
                <a:lnTo>
                  <a:pt x="380238" y="112776"/>
                </a:lnTo>
                <a:lnTo>
                  <a:pt x="343281" y="112776"/>
                </a:lnTo>
                <a:lnTo>
                  <a:pt x="343281" y="146900"/>
                </a:lnTo>
                <a:lnTo>
                  <a:pt x="342900" y="148717"/>
                </a:lnTo>
                <a:lnTo>
                  <a:pt x="342773" y="150342"/>
                </a:lnTo>
                <a:lnTo>
                  <a:pt x="340868" y="153047"/>
                </a:lnTo>
                <a:lnTo>
                  <a:pt x="339090" y="154127"/>
                </a:lnTo>
                <a:lnTo>
                  <a:pt x="337947" y="154851"/>
                </a:lnTo>
                <a:lnTo>
                  <a:pt x="336042" y="155397"/>
                </a:lnTo>
                <a:lnTo>
                  <a:pt x="332359" y="155397"/>
                </a:lnTo>
                <a:lnTo>
                  <a:pt x="326009" y="150342"/>
                </a:lnTo>
                <a:lnTo>
                  <a:pt x="325247" y="148717"/>
                </a:lnTo>
                <a:lnTo>
                  <a:pt x="325145" y="147269"/>
                </a:lnTo>
                <a:lnTo>
                  <a:pt x="325247" y="145097"/>
                </a:lnTo>
                <a:lnTo>
                  <a:pt x="326009" y="143649"/>
                </a:lnTo>
                <a:lnTo>
                  <a:pt x="326644" y="142024"/>
                </a:lnTo>
                <a:lnTo>
                  <a:pt x="334264" y="138417"/>
                </a:lnTo>
                <a:lnTo>
                  <a:pt x="337947" y="139141"/>
                </a:lnTo>
                <a:lnTo>
                  <a:pt x="339090" y="140042"/>
                </a:lnTo>
                <a:lnTo>
                  <a:pt x="340868" y="140944"/>
                </a:lnTo>
                <a:lnTo>
                  <a:pt x="341757" y="142024"/>
                </a:lnTo>
                <a:lnTo>
                  <a:pt x="342773" y="143649"/>
                </a:lnTo>
                <a:lnTo>
                  <a:pt x="342900" y="145097"/>
                </a:lnTo>
                <a:lnTo>
                  <a:pt x="343281" y="146900"/>
                </a:lnTo>
                <a:lnTo>
                  <a:pt x="343281" y="112776"/>
                </a:lnTo>
                <a:lnTo>
                  <a:pt x="72263" y="112776"/>
                </a:lnTo>
                <a:lnTo>
                  <a:pt x="72263" y="175615"/>
                </a:lnTo>
                <a:lnTo>
                  <a:pt x="71882" y="176885"/>
                </a:lnTo>
                <a:lnTo>
                  <a:pt x="71247" y="177965"/>
                </a:lnTo>
                <a:lnTo>
                  <a:pt x="70358" y="178689"/>
                </a:lnTo>
                <a:lnTo>
                  <a:pt x="68961" y="178866"/>
                </a:lnTo>
                <a:lnTo>
                  <a:pt x="42037" y="178866"/>
                </a:lnTo>
                <a:lnTo>
                  <a:pt x="40767" y="178689"/>
                </a:lnTo>
                <a:lnTo>
                  <a:pt x="39751" y="177965"/>
                </a:lnTo>
                <a:lnTo>
                  <a:pt x="38862" y="176885"/>
                </a:lnTo>
                <a:lnTo>
                  <a:pt x="38862" y="149428"/>
                </a:lnTo>
                <a:lnTo>
                  <a:pt x="39751" y="148170"/>
                </a:lnTo>
                <a:lnTo>
                  <a:pt x="40767" y="147447"/>
                </a:lnTo>
                <a:lnTo>
                  <a:pt x="42037" y="147269"/>
                </a:lnTo>
                <a:lnTo>
                  <a:pt x="68961" y="147269"/>
                </a:lnTo>
                <a:lnTo>
                  <a:pt x="72263" y="175615"/>
                </a:lnTo>
                <a:lnTo>
                  <a:pt x="72263" y="112776"/>
                </a:lnTo>
                <a:lnTo>
                  <a:pt x="15367" y="112776"/>
                </a:lnTo>
                <a:lnTo>
                  <a:pt x="12319" y="113131"/>
                </a:lnTo>
                <a:lnTo>
                  <a:pt x="0" y="127406"/>
                </a:lnTo>
                <a:lnTo>
                  <a:pt x="0" y="198907"/>
                </a:lnTo>
                <a:lnTo>
                  <a:pt x="15367" y="213360"/>
                </a:lnTo>
                <a:lnTo>
                  <a:pt x="432689" y="213360"/>
                </a:lnTo>
                <a:lnTo>
                  <a:pt x="448056" y="198907"/>
                </a:lnTo>
                <a:lnTo>
                  <a:pt x="448056" y="178866"/>
                </a:lnTo>
                <a:lnTo>
                  <a:pt x="448056" y="155397"/>
                </a:lnTo>
                <a:lnTo>
                  <a:pt x="448056" y="138417"/>
                </a:lnTo>
                <a:lnTo>
                  <a:pt x="448056" y="127406"/>
                </a:lnTo>
                <a:close/>
              </a:path>
              <a:path w="448310" h="327660">
                <a:moveTo>
                  <a:pt x="448056" y="14198"/>
                </a:moveTo>
                <a:lnTo>
                  <a:pt x="432689" y="0"/>
                </a:lnTo>
                <a:lnTo>
                  <a:pt x="414020" y="0"/>
                </a:lnTo>
                <a:lnTo>
                  <a:pt x="414020" y="32131"/>
                </a:lnTo>
                <a:lnTo>
                  <a:pt x="414020" y="35331"/>
                </a:lnTo>
                <a:lnTo>
                  <a:pt x="413258" y="37096"/>
                </a:lnTo>
                <a:lnTo>
                  <a:pt x="412369" y="38341"/>
                </a:lnTo>
                <a:lnTo>
                  <a:pt x="411353" y="39408"/>
                </a:lnTo>
                <a:lnTo>
                  <a:pt x="410210" y="40652"/>
                </a:lnTo>
                <a:lnTo>
                  <a:pt x="408432" y="41186"/>
                </a:lnTo>
                <a:lnTo>
                  <a:pt x="406908" y="41897"/>
                </a:lnTo>
                <a:lnTo>
                  <a:pt x="405003" y="42075"/>
                </a:lnTo>
                <a:lnTo>
                  <a:pt x="403098" y="41897"/>
                </a:lnTo>
                <a:lnTo>
                  <a:pt x="401574" y="41186"/>
                </a:lnTo>
                <a:lnTo>
                  <a:pt x="399796" y="40652"/>
                </a:lnTo>
                <a:lnTo>
                  <a:pt x="398653" y="39408"/>
                </a:lnTo>
                <a:lnTo>
                  <a:pt x="396748" y="37096"/>
                </a:lnTo>
                <a:lnTo>
                  <a:pt x="395986" y="35331"/>
                </a:lnTo>
                <a:lnTo>
                  <a:pt x="395986" y="32131"/>
                </a:lnTo>
                <a:lnTo>
                  <a:pt x="405003" y="25209"/>
                </a:lnTo>
                <a:lnTo>
                  <a:pt x="406908" y="25565"/>
                </a:lnTo>
                <a:lnTo>
                  <a:pt x="414020" y="32131"/>
                </a:lnTo>
                <a:lnTo>
                  <a:pt x="414020" y="0"/>
                </a:lnTo>
                <a:lnTo>
                  <a:pt x="380238" y="0"/>
                </a:lnTo>
                <a:lnTo>
                  <a:pt x="380238" y="33909"/>
                </a:lnTo>
                <a:lnTo>
                  <a:pt x="379984" y="35331"/>
                </a:lnTo>
                <a:lnTo>
                  <a:pt x="379222" y="37096"/>
                </a:lnTo>
                <a:lnTo>
                  <a:pt x="378714" y="38341"/>
                </a:lnTo>
                <a:lnTo>
                  <a:pt x="377317" y="39408"/>
                </a:lnTo>
                <a:lnTo>
                  <a:pt x="376174" y="40652"/>
                </a:lnTo>
                <a:lnTo>
                  <a:pt x="374523" y="41186"/>
                </a:lnTo>
                <a:lnTo>
                  <a:pt x="372872" y="41897"/>
                </a:lnTo>
                <a:lnTo>
                  <a:pt x="370967" y="42075"/>
                </a:lnTo>
                <a:lnTo>
                  <a:pt x="369316" y="41897"/>
                </a:lnTo>
                <a:lnTo>
                  <a:pt x="367411" y="41186"/>
                </a:lnTo>
                <a:lnTo>
                  <a:pt x="362331" y="35331"/>
                </a:lnTo>
                <a:lnTo>
                  <a:pt x="361950" y="33909"/>
                </a:lnTo>
                <a:lnTo>
                  <a:pt x="362331" y="32131"/>
                </a:lnTo>
                <a:lnTo>
                  <a:pt x="362585" y="30530"/>
                </a:lnTo>
                <a:lnTo>
                  <a:pt x="363474" y="29108"/>
                </a:lnTo>
                <a:lnTo>
                  <a:pt x="370967" y="25209"/>
                </a:lnTo>
                <a:lnTo>
                  <a:pt x="372872" y="25565"/>
                </a:lnTo>
                <a:lnTo>
                  <a:pt x="374523" y="26098"/>
                </a:lnTo>
                <a:lnTo>
                  <a:pt x="376174" y="26809"/>
                </a:lnTo>
                <a:lnTo>
                  <a:pt x="377317" y="27876"/>
                </a:lnTo>
                <a:lnTo>
                  <a:pt x="378714" y="29108"/>
                </a:lnTo>
                <a:lnTo>
                  <a:pt x="379222" y="30530"/>
                </a:lnTo>
                <a:lnTo>
                  <a:pt x="379984" y="32131"/>
                </a:lnTo>
                <a:lnTo>
                  <a:pt x="380238" y="33909"/>
                </a:lnTo>
                <a:lnTo>
                  <a:pt x="380238" y="0"/>
                </a:lnTo>
                <a:lnTo>
                  <a:pt x="343281" y="0"/>
                </a:lnTo>
                <a:lnTo>
                  <a:pt x="343281" y="33909"/>
                </a:lnTo>
                <a:lnTo>
                  <a:pt x="342900" y="35331"/>
                </a:lnTo>
                <a:lnTo>
                  <a:pt x="334264" y="42075"/>
                </a:lnTo>
                <a:lnTo>
                  <a:pt x="332359" y="41897"/>
                </a:lnTo>
                <a:lnTo>
                  <a:pt x="330835" y="41186"/>
                </a:lnTo>
                <a:lnTo>
                  <a:pt x="329184" y="40652"/>
                </a:lnTo>
                <a:lnTo>
                  <a:pt x="327914" y="39408"/>
                </a:lnTo>
                <a:lnTo>
                  <a:pt x="326644" y="38341"/>
                </a:lnTo>
                <a:lnTo>
                  <a:pt x="326009" y="37096"/>
                </a:lnTo>
                <a:lnTo>
                  <a:pt x="325247" y="35331"/>
                </a:lnTo>
                <a:lnTo>
                  <a:pt x="325132" y="34086"/>
                </a:lnTo>
                <a:lnTo>
                  <a:pt x="325247" y="32131"/>
                </a:lnTo>
                <a:lnTo>
                  <a:pt x="326009" y="30530"/>
                </a:lnTo>
                <a:lnTo>
                  <a:pt x="326644" y="29108"/>
                </a:lnTo>
                <a:lnTo>
                  <a:pt x="334264" y="25209"/>
                </a:lnTo>
                <a:lnTo>
                  <a:pt x="336042" y="25565"/>
                </a:lnTo>
                <a:lnTo>
                  <a:pt x="337947" y="26098"/>
                </a:lnTo>
                <a:lnTo>
                  <a:pt x="339090" y="26809"/>
                </a:lnTo>
                <a:lnTo>
                  <a:pt x="340868" y="27876"/>
                </a:lnTo>
                <a:lnTo>
                  <a:pt x="342773" y="30530"/>
                </a:lnTo>
                <a:lnTo>
                  <a:pt x="342900" y="32131"/>
                </a:lnTo>
                <a:lnTo>
                  <a:pt x="343281" y="33909"/>
                </a:lnTo>
                <a:lnTo>
                  <a:pt x="343281" y="0"/>
                </a:lnTo>
                <a:lnTo>
                  <a:pt x="72263" y="0"/>
                </a:lnTo>
                <a:lnTo>
                  <a:pt x="72263" y="37096"/>
                </a:lnTo>
                <a:lnTo>
                  <a:pt x="72263" y="61950"/>
                </a:lnTo>
                <a:lnTo>
                  <a:pt x="71882" y="63195"/>
                </a:lnTo>
                <a:lnTo>
                  <a:pt x="71247" y="64084"/>
                </a:lnTo>
                <a:lnTo>
                  <a:pt x="70358" y="64795"/>
                </a:lnTo>
                <a:lnTo>
                  <a:pt x="68961" y="64973"/>
                </a:lnTo>
                <a:lnTo>
                  <a:pt x="42037" y="64973"/>
                </a:lnTo>
                <a:lnTo>
                  <a:pt x="40767" y="64795"/>
                </a:lnTo>
                <a:lnTo>
                  <a:pt x="39751" y="64084"/>
                </a:lnTo>
                <a:lnTo>
                  <a:pt x="38862" y="63195"/>
                </a:lnTo>
                <a:lnTo>
                  <a:pt x="38862" y="35864"/>
                </a:lnTo>
                <a:lnTo>
                  <a:pt x="39751" y="34975"/>
                </a:lnTo>
                <a:lnTo>
                  <a:pt x="40767" y="34086"/>
                </a:lnTo>
                <a:lnTo>
                  <a:pt x="70358" y="34086"/>
                </a:lnTo>
                <a:lnTo>
                  <a:pt x="71247" y="34975"/>
                </a:lnTo>
                <a:lnTo>
                  <a:pt x="71882" y="35864"/>
                </a:lnTo>
                <a:lnTo>
                  <a:pt x="72263" y="37096"/>
                </a:lnTo>
                <a:lnTo>
                  <a:pt x="72263" y="0"/>
                </a:lnTo>
                <a:lnTo>
                  <a:pt x="15367" y="0"/>
                </a:lnTo>
                <a:lnTo>
                  <a:pt x="12319" y="355"/>
                </a:lnTo>
                <a:lnTo>
                  <a:pt x="0" y="14198"/>
                </a:lnTo>
                <a:lnTo>
                  <a:pt x="0" y="84861"/>
                </a:lnTo>
                <a:lnTo>
                  <a:pt x="15367" y="99060"/>
                </a:lnTo>
                <a:lnTo>
                  <a:pt x="432689" y="99060"/>
                </a:lnTo>
                <a:lnTo>
                  <a:pt x="448056" y="84861"/>
                </a:lnTo>
                <a:lnTo>
                  <a:pt x="448056" y="64973"/>
                </a:lnTo>
                <a:lnTo>
                  <a:pt x="448056" y="42075"/>
                </a:lnTo>
                <a:lnTo>
                  <a:pt x="448056" y="25209"/>
                </a:lnTo>
                <a:lnTo>
                  <a:pt x="448056" y="1419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8794497" y="5431536"/>
            <a:ext cx="597745" cy="436880"/>
          </a:xfrm>
          <a:custGeom>
            <a:avLst/>
            <a:gdLst/>
            <a:ahLst/>
            <a:cxnLst/>
            <a:rect l="l" t="t" r="r" b="b"/>
            <a:pathLst>
              <a:path w="448309" h="327660">
                <a:moveTo>
                  <a:pt x="448056" y="241503"/>
                </a:moveTo>
                <a:lnTo>
                  <a:pt x="432689" y="227076"/>
                </a:lnTo>
                <a:lnTo>
                  <a:pt x="414020" y="227076"/>
                </a:lnTo>
                <a:lnTo>
                  <a:pt x="414020" y="259524"/>
                </a:lnTo>
                <a:lnTo>
                  <a:pt x="414020" y="262940"/>
                </a:lnTo>
                <a:lnTo>
                  <a:pt x="406908" y="269430"/>
                </a:lnTo>
                <a:lnTo>
                  <a:pt x="405003" y="269798"/>
                </a:lnTo>
                <a:lnTo>
                  <a:pt x="403098" y="269430"/>
                </a:lnTo>
                <a:lnTo>
                  <a:pt x="401574" y="269252"/>
                </a:lnTo>
                <a:lnTo>
                  <a:pt x="399796" y="268351"/>
                </a:lnTo>
                <a:lnTo>
                  <a:pt x="398653" y="267449"/>
                </a:lnTo>
                <a:lnTo>
                  <a:pt x="396748" y="264744"/>
                </a:lnTo>
                <a:lnTo>
                  <a:pt x="395986" y="262940"/>
                </a:lnTo>
                <a:lnTo>
                  <a:pt x="395986" y="259524"/>
                </a:lnTo>
                <a:lnTo>
                  <a:pt x="396748" y="258076"/>
                </a:lnTo>
                <a:lnTo>
                  <a:pt x="398653" y="255371"/>
                </a:lnTo>
                <a:lnTo>
                  <a:pt x="399796" y="254127"/>
                </a:lnTo>
                <a:lnTo>
                  <a:pt x="401574" y="253568"/>
                </a:lnTo>
                <a:lnTo>
                  <a:pt x="403098" y="252857"/>
                </a:lnTo>
                <a:lnTo>
                  <a:pt x="406908" y="252857"/>
                </a:lnTo>
                <a:lnTo>
                  <a:pt x="408432" y="253568"/>
                </a:lnTo>
                <a:lnTo>
                  <a:pt x="410210" y="254127"/>
                </a:lnTo>
                <a:lnTo>
                  <a:pt x="411353" y="255371"/>
                </a:lnTo>
                <a:lnTo>
                  <a:pt x="412369" y="256641"/>
                </a:lnTo>
                <a:lnTo>
                  <a:pt x="413258" y="258076"/>
                </a:lnTo>
                <a:lnTo>
                  <a:pt x="414020" y="259524"/>
                </a:lnTo>
                <a:lnTo>
                  <a:pt x="414020" y="227076"/>
                </a:lnTo>
                <a:lnTo>
                  <a:pt x="380238" y="227076"/>
                </a:lnTo>
                <a:lnTo>
                  <a:pt x="380238" y="261327"/>
                </a:lnTo>
                <a:lnTo>
                  <a:pt x="379984" y="262940"/>
                </a:lnTo>
                <a:lnTo>
                  <a:pt x="379222" y="264744"/>
                </a:lnTo>
                <a:lnTo>
                  <a:pt x="378714" y="266192"/>
                </a:lnTo>
                <a:lnTo>
                  <a:pt x="377317" y="267449"/>
                </a:lnTo>
                <a:lnTo>
                  <a:pt x="376174" y="268351"/>
                </a:lnTo>
                <a:lnTo>
                  <a:pt x="374523" y="269252"/>
                </a:lnTo>
                <a:lnTo>
                  <a:pt x="372872" y="269430"/>
                </a:lnTo>
                <a:lnTo>
                  <a:pt x="370967" y="269798"/>
                </a:lnTo>
                <a:lnTo>
                  <a:pt x="369316" y="269430"/>
                </a:lnTo>
                <a:lnTo>
                  <a:pt x="367411" y="269252"/>
                </a:lnTo>
                <a:lnTo>
                  <a:pt x="366141" y="268351"/>
                </a:lnTo>
                <a:lnTo>
                  <a:pt x="364490" y="267449"/>
                </a:lnTo>
                <a:lnTo>
                  <a:pt x="363474" y="266192"/>
                </a:lnTo>
                <a:lnTo>
                  <a:pt x="362585" y="264744"/>
                </a:lnTo>
                <a:lnTo>
                  <a:pt x="362331" y="262940"/>
                </a:lnTo>
                <a:lnTo>
                  <a:pt x="361950" y="261327"/>
                </a:lnTo>
                <a:lnTo>
                  <a:pt x="362331" y="259524"/>
                </a:lnTo>
                <a:lnTo>
                  <a:pt x="362585" y="258076"/>
                </a:lnTo>
                <a:lnTo>
                  <a:pt x="363474" y="256641"/>
                </a:lnTo>
                <a:lnTo>
                  <a:pt x="364490" y="255371"/>
                </a:lnTo>
                <a:lnTo>
                  <a:pt x="366141" y="254127"/>
                </a:lnTo>
                <a:lnTo>
                  <a:pt x="367411" y="253568"/>
                </a:lnTo>
                <a:lnTo>
                  <a:pt x="369316" y="252857"/>
                </a:lnTo>
                <a:lnTo>
                  <a:pt x="372872" y="252857"/>
                </a:lnTo>
                <a:lnTo>
                  <a:pt x="374523" y="253568"/>
                </a:lnTo>
                <a:lnTo>
                  <a:pt x="376174" y="254127"/>
                </a:lnTo>
                <a:lnTo>
                  <a:pt x="377317" y="255371"/>
                </a:lnTo>
                <a:lnTo>
                  <a:pt x="378714" y="256641"/>
                </a:lnTo>
                <a:lnTo>
                  <a:pt x="379222" y="258076"/>
                </a:lnTo>
                <a:lnTo>
                  <a:pt x="379984" y="259524"/>
                </a:lnTo>
                <a:lnTo>
                  <a:pt x="380238" y="261327"/>
                </a:lnTo>
                <a:lnTo>
                  <a:pt x="380238" y="227076"/>
                </a:lnTo>
                <a:lnTo>
                  <a:pt x="343281" y="227076"/>
                </a:lnTo>
                <a:lnTo>
                  <a:pt x="343281" y="261327"/>
                </a:lnTo>
                <a:lnTo>
                  <a:pt x="342900" y="262940"/>
                </a:lnTo>
                <a:lnTo>
                  <a:pt x="342773" y="264744"/>
                </a:lnTo>
                <a:lnTo>
                  <a:pt x="340868" y="267449"/>
                </a:lnTo>
                <a:lnTo>
                  <a:pt x="339090" y="268351"/>
                </a:lnTo>
                <a:lnTo>
                  <a:pt x="337947" y="269252"/>
                </a:lnTo>
                <a:lnTo>
                  <a:pt x="336042" y="269430"/>
                </a:lnTo>
                <a:lnTo>
                  <a:pt x="334264" y="269798"/>
                </a:lnTo>
                <a:lnTo>
                  <a:pt x="332359" y="269430"/>
                </a:lnTo>
                <a:lnTo>
                  <a:pt x="325145" y="261683"/>
                </a:lnTo>
                <a:lnTo>
                  <a:pt x="325247" y="259524"/>
                </a:lnTo>
                <a:lnTo>
                  <a:pt x="326009" y="258076"/>
                </a:lnTo>
                <a:lnTo>
                  <a:pt x="326644" y="256641"/>
                </a:lnTo>
                <a:lnTo>
                  <a:pt x="329184" y="254127"/>
                </a:lnTo>
                <a:lnTo>
                  <a:pt x="330835" y="253568"/>
                </a:lnTo>
                <a:lnTo>
                  <a:pt x="332359" y="252857"/>
                </a:lnTo>
                <a:lnTo>
                  <a:pt x="336042" y="252857"/>
                </a:lnTo>
                <a:lnTo>
                  <a:pt x="337947" y="253568"/>
                </a:lnTo>
                <a:lnTo>
                  <a:pt x="339090" y="254127"/>
                </a:lnTo>
                <a:lnTo>
                  <a:pt x="340868" y="255371"/>
                </a:lnTo>
                <a:lnTo>
                  <a:pt x="342773" y="258076"/>
                </a:lnTo>
                <a:lnTo>
                  <a:pt x="342900" y="259524"/>
                </a:lnTo>
                <a:lnTo>
                  <a:pt x="343281" y="261327"/>
                </a:lnTo>
                <a:lnTo>
                  <a:pt x="343281" y="227076"/>
                </a:lnTo>
                <a:lnTo>
                  <a:pt x="72263" y="227076"/>
                </a:lnTo>
                <a:lnTo>
                  <a:pt x="72263" y="264744"/>
                </a:lnTo>
                <a:lnTo>
                  <a:pt x="72263" y="289979"/>
                </a:lnTo>
                <a:lnTo>
                  <a:pt x="71882" y="291249"/>
                </a:lnTo>
                <a:lnTo>
                  <a:pt x="71247" y="292150"/>
                </a:lnTo>
                <a:lnTo>
                  <a:pt x="70358" y="293052"/>
                </a:lnTo>
                <a:lnTo>
                  <a:pt x="40767" y="293052"/>
                </a:lnTo>
                <a:lnTo>
                  <a:pt x="39751" y="292150"/>
                </a:lnTo>
                <a:lnTo>
                  <a:pt x="38849" y="291249"/>
                </a:lnTo>
                <a:lnTo>
                  <a:pt x="38849" y="263486"/>
                </a:lnTo>
                <a:lnTo>
                  <a:pt x="39751" y="262585"/>
                </a:lnTo>
                <a:lnTo>
                  <a:pt x="40767" y="262039"/>
                </a:lnTo>
                <a:lnTo>
                  <a:pt x="42024" y="261683"/>
                </a:lnTo>
                <a:lnTo>
                  <a:pt x="68961" y="261683"/>
                </a:lnTo>
                <a:lnTo>
                  <a:pt x="70358" y="262039"/>
                </a:lnTo>
                <a:lnTo>
                  <a:pt x="71247" y="262585"/>
                </a:lnTo>
                <a:lnTo>
                  <a:pt x="71882" y="263486"/>
                </a:lnTo>
                <a:lnTo>
                  <a:pt x="72263" y="264744"/>
                </a:lnTo>
                <a:lnTo>
                  <a:pt x="72263" y="227076"/>
                </a:lnTo>
                <a:lnTo>
                  <a:pt x="15367" y="227076"/>
                </a:lnTo>
                <a:lnTo>
                  <a:pt x="12319" y="227253"/>
                </a:lnTo>
                <a:lnTo>
                  <a:pt x="0" y="241503"/>
                </a:lnTo>
                <a:lnTo>
                  <a:pt x="0" y="313232"/>
                </a:lnTo>
                <a:lnTo>
                  <a:pt x="15367" y="327660"/>
                </a:lnTo>
                <a:lnTo>
                  <a:pt x="432689" y="327660"/>
                </a:lnTo>
                <a:lnTo>
                  <a:pt x="448056" y="313232"/>
                </a:lnTo>
                <a:lnTo>
                  <a:pt x="448056" y="293052"/>
                </a:lnTo>
                <a:lnTo>
                  <a:pt x="448056" y="269798"/>
                </a:lnTo>
                <a:lnTo>
                  <a:pt x="448056" y="252857"/>
                </a:lnTo>
                <a:lnTo>
                  <a:pt x="448056" y="241503"/>
                </a:lnTo>
                <a:close/>
              </a:path>
              <a:path w="448309" h="327660">
                <a:moveTo>
                  <a:pt x="448056" y="127406"/>
                </a:moveTo>
                <a:lnTo>
                  <a:pt x="432689" y="112776"/>
                </a:lnTo>
                <a:lnTo>
                  <a:pt x="414020" y="112776"/>
                </a:lnTo>
                <a:lnTo>
                  <a:pt x="414020" y="145097"/>
                </a:lnTo>
                <a:lnTo>
                  <a:pt x="414020" y="148717"/>
                </a:lnTo>
                <a:lnTo>
                  <a:pt x="406908" y="155397"/>
                </a:lnTo>
                <a:lnTo>
                  <a:pt x="403098" y="155397"/>
                </a:lnTo>
                <a:lnTo>
                  <a:pt x="395986" y="148717"/>
                </a:lnTo>
                <a:lnTo>
                  <a:pt x="395986" y="145097"/>
                </a:lnTo>
                <a:lnTo>
                  <a:pt x="405003" y="138417"/>
                </a:lnTo>
                <a:lnTo>
                  <a:pt x="406908" y="138772"/>
                </a:lnTo>
                <a:lnTo>
                  <a:pt x="414020" y="145097"/>
                </a:lnTo>
                <a:lnTo>
                  <a:pt x="414020" y="112776"/>
                </a:lnTo>
                <a:lnTo>
                  <a:pt x="380238" y="112776"/>
                </a:lnTo>
                <a:lnTo>
                  <a:pt x="380238" y="146900"/>
                </a:lnTo>
                <a:lnTo>
                  <a:pt x="379984" y="148717"/>
                </a:lnTo>
                <a:lnTo>
                  <a:pt x="379222" y="150342"/>
                </a:lnTo>
                <a:lnTo>
                  <a:pt x="378714" y="151777"/>
                </a:lnTo>
                <a:lnTo>
                  <a:pt x="377317" y="153047"/>
                </a:lnTo>
                <a:lnTo>
                  <a:pt x="376174" y="154127"/>
                </a:lnTo>
                <a:lnTo>
                  <a:pt x="374523" y="154851"/>
                </a:lnTo>
                <a:lnTo>
                  <a:pt x="372872" y="155397"/>
                </a:lnTo>
                <a:lnTo>
                  <a:pt x="369316" y="155397"/>
                </a:lnTo>
                <a:lnTo>
                  <a:pt x="362331" y="148717"/>
                </a:lnTo>
                <a:lnTo>
                  <a:pt x="361950" y="146900"/>
                </a:lnTo>
                <a:lnTo>
                  <a:pt x="362331" y="145097"/>
                </a:lnTo>
                <a:lnTo>
                  <a:pt x="362585" y="143649"/>
                </a:lnTo>
                <a:lnTo>
                  <a:pt x="363474" y="142024"/>
                </a:lnTo>
                <a:lnTo>
                  <a:pt x="364490" y="140944"/>
                </a:lnTo>
                <a:lnTo>
                  <a:pt x="366141" y="140042"/>
                </a:lnTo>
                <a:lnTo>
                  <a:pt x="367411" y="139141"/>
                </a:lnTo>
                <a:lnTo>
                  <a:pt x="369316" y="138772"/>
                </a:lnTo>
                <a:lnTo>
                  <a:pt x="370967" y="138417"/>
                </a:lnTo>
                <a:lnTo>
                  <a:pt x="372872" y="138772"/>
                </a:lnTo>
                <a:lnTo>
                  <a:pt x="374523" y="139141"/>
                </a:lnTo>
                <a:lnTo>
                  <a:pt x="376174" y="140042"/>
                </a:lnTo>
                <a:lnTo>
                  <a:pt x="378714" y="142024"/>
                </a:lnTo>
                <a:lnTo>
                  <a:pt x="379222" y="143649"/>
                </a:lnTo>
                <a:lnTo>
                  <a:pt x="379984" y="145097"/>
                </a:lnTo>
                <a:lnTo>
                  <a:pt x="380238" y="146900"/>
                </a:lnTo>
                <a:lnTo>
                  <a:pt x="380238" y="112776"/>
                </a:lnTo>
                <a:lnTo>
                  <a:pt x="343281" y="112776"/>
                </a:lnTo>
                <a:lnTo>
                  <a:pt x="343281" y="146900"/>
                </a:lnTo>
                <a:lnTo>
                  <a:pt x="342900" y="148717"/>
                </a:lnTo>
                <a:lnTo>
                  <a:pt x="342773" y="150342"/>
                </a:lnTo>
                <a:lnTo>
                  <a:pt x="340868" y="153047"/>
                </a:lnTo>
                <a:lnTo>
                  <a:pt x="339090" y="154127"/>
                </a:lnTo>
                <a:lnTo>
                  <a:pt x="337947" y="154851"/>
                </a:lnTo>
                <a:lnTo>
                  <a:pt x="336042" y="155397"/>
                </a:lnTo>
                <a:lnTo>
                  <a:pt x="332359" y="155397"/>
                </a:lnTo>
                <a:lnTo>
                  <a:pt x="326009" y="150342"/>
                </a:lnTo>
                <a:lnTo>
                  <a:pt x="325247" y="148717"/>
                </a:lnTo>
                <a:lnTo>
                  <a:pt x="325145" y="147269"/>
                </a:lnTo>
                <a:lnTo>
                  <a:pt x="325247" y="145097"/>
                </a:lnTo>
                <a:lnTo>
                  <a:pt x="326009" y="143649"/>
                </a:lnTo>
                <a:lnTo>
                  <a:pt x="326644" y="142024"/>
                </a:lnTo>
                <a:lnTo>
                  <a:pt x="334264" y="138417"/>
                </a:lnTo>
                <a:lnTo>
                  <a:pt x="337947" y="139141"/>
                </a:lnTo>
                <a:lnTo>
                  <a:pt x="339090" y="140042"/>
                </a:lnTo>
                <a:lnTo>
                  <a:pt x="340868" y="140944"/>
                </a:lnTo>
                <a:lnTo>
                  <a:pt x="341757" y="142024"/>
                </a:lnTo>
                <a:lnTo>
                  <a:pt x="342773" y="143649"/>
                </a:lnTo>
                <a:lnTo>
                  <a:pt x="342900" y="145097"/>
                </a:lnTo>
                <a:lnTo>
                  <a:pt x="343281" y="146900"/>
                </a:lnTo>
                <a:lnTo>
                  <a:pt x="343281" y="112776"/>
                </a:lnTo>
                <a:lnTo>
                  <a:pt x="72263" y="112776"/>
                </a:lnTo>
                <a:lnTo>
                  <a:pt x="72263" y="175615"/>
                </a:lnTo>
                <a:lnTo>
                  <a:pt x="71882" y="176885"/>
                </a:lnTo>
                <a:lnTo>
                  <a:pt x="71247" y="177965"/>
                </a:lnTo>
                <a:lnTo>
                  <a:pt x="70358" y="178689"/>
                </a:lnTo>
                <a:lnTo>
                  <a:pt x="68961" y="178866"/>
                </a:lnTo>
                <a:lnTo>
                  <a:pt x="42024" y="178866"/>
                </a:lnTo>
                <a:lnTo>
                  <a:pt x="40767" y="178689"/>
                </a:lnTo>
                <a:lnTo>
                  <a:pt x="39751" y="177965"/>
                </a:lnTo>
                <a:lnTo>
                  <a:pt x="38849" y="176885"/>
                </a:lnTo>
                <a:lnTo>
                  <a:pt x="38849" y="149428"/>
                </a:lnTo>
                <a:lnTo>
                  <a:pt x="39751" y="148170"/>
                </a:lnTo>
                <a:lnTo>
                  <a:pt x="40767" y="147447"/>
                </a:lnTo>
                <a:lnTo>
                  <a:pt x="42024" y="147269"/>
                </a:lnTo>
                <a:lnTo>
                  <a:pt x="68961" y="147269"/>
                </a:lnTo>
                <a:lnTo>
                  <a:pt x="72263" y="175615"/>
                </a:lnTo>
                <a:lnTo>
                  <a:pt x="72263" y="112776"/>
                </a:lnTo>
                <a:lnTo>
                  <a:pt x="15367" y="112776"/>
                </a:lnTo>
                <a:lnTo>
                  <a:pt x="12319" y="113131"/>
                </a:lnTo>
                <a:lnTo>
                  <a:pt x="0" y="127406"/>
                </a:lnTo>
                <a:lnTo>
                  <a:pt x="0" y="198907"/>
                </a:lnTo>
                <a:lnTo>
                  <a:pt x="15367" y="213360"/>
                </a:lnTo>
                <a:lnTo>
                  <a:pt x="432689" y="213360"/>
                </a:lnTo>
                <a:lnTo>
                  <a:pt x="448056" y="198907"/>
                </a:lnTo>
                <a:lnTo>
                  <a:pt x="448056" y="178866"/>
                </a:lnTo>
                <a:lnTo>
                  <a:pt x="448056" y="155397"/>
                </a:lnTo>
                <a:lnTo>
                  <a:pt x="448056" y="138417"/>
                </a:lnTo>
                <a:lnTo>
                  <a:pt x="448056" y="127406"/>
                </a:lnTo>
                <a:close/>
              </a:path>
              <a:path w="448309" h="327660">
                <a:moveTo>
                  <a:pt x="448056" y="14198"/>
                </a:moveTo>
                <a:lnTo>
                  <a:pt x="432689" y="0"/>
                </a:lnTo>
                <a:lnTo>
                  <a:pt x="414020" y="0"/>
                </a:lnTo>
                <a:lnTo>
                  <a:pt x="414020" y="32131"/>
                </a:lnTo>
                <a:lnTo>
                  <a:pt x="414020" y="35331"/>
                </a:lnTo>
                <a:lnTo>
                  <a:pt x="413258" y="37096"/>
                </a:lnTo>
                <a:lnTo>
                  <a:pt x="412369" y="38341"/>
                </a:lnTo>
                <a:lnTo>
                  <a:pt x="411353" y="39408"/>
                </a:lnTo>
                <a:lnTo>
                  <a:pt x="410210" y="40652"/>
                </a:lnTo>
                <a:lnTo>
                  <a:pt x="408432" y="41186"/>
                </a:lnTo>
                <a:lnTo>
                  <a:pt x="406908" y="41897"/>
                </a:lnTo>
                <a:lnTo>
                  <a:pt x="405003" y="42075"/>
                </a:lnTo>
                <a:lnTo>
                  <a:pt x="403098" y="41897"/>
                </a:lnTo>
                <a:lnTo>
                  <a:pt x="401574" y="41186"/>
                </a:lnTo>
                <a:lnTo>
                  <a:pt x="399796" y="40652"/>
                </a:lnTo>
                <a:lnTo>
                  <a:pt x="398653" y="39408"/>
                </a:lnTo>
                <a:lnTo>
                  <a:pt x="396748" y="37096"/>
                </a:lnTo>
                <a:lnTo>
                  <a:pt x="395986" y="35331"/>
                </a:lnTo>
                <a:lnTo>
                  <a:pt x="395986" y="32131"/>
                </a:lnTo>
                <a:lnTo>
                  <a:pt x="405003" y="25209"/>
                </a:lnTo>
                <a:lnTo>
                  <a:pt x="406908" y="25565"/>
                </a:lnTo>
                <a:lnTo>
                  <a:pt x="414020" y="32131"/>
                </a:lnTo>
                <a:lnTo>
                  <a:pt x="414020" y="0"/>
                </a:lnTo>
                <a:lnTo>
                  <a:pt x="380238" y="0"/>
                </a:lnTo>
                <a:lnTo>
                  <a:pt x="380238" y="33909"/>
                </a:lnTo>
                <a:lnTo>
                  <a:pt x="379984" y="35331"/>
                </a:lnTo>
                <a:lnTo>
                  <a:pt x="379222" y="37096"/>
                </a:lnTo>
                <a:lnTo>
                  <a:pt x="378714" y="38341"/>
                </a:lnTo>
                <a:lnTo>
                  <a:pt x="377317" y="39408"/>
                </a:lnTo>
                <a:lnTo>
                  <a:pt x="376174" y="40652"/>
                </a:lnTo>
                <a:lnTo>
                  <a:pt x="374523" y="41186"/>
                </a:lnTo>
                <a:lnTo>
                  <a:pt x="372872" y="41897"/>
                </a:lnTo>
                <a:lnTo>
                  <a:pt x="370967" y="42075"/>
                </a:lnTo>
                <a:lnTo>
                  <a:pt x="369316" y="41897"/>
                </a:lnTo>
                <a:lnTo>
                  <a:pt x="367411" y="41186"/>
                </a:lnTo>
                <a:lnTo>
                  <a:pt x="362331" y="35331"/>
                </a:lnTo>
                <a:lnTo>
                  <a:pt x="361950" y="33909"/>
                </a:lnTo>
                <a:lnTo>
                  <a:pt x="362331" y="32131"/>
                </a:lnTo>
                <a:lnTo>
                  <a:pt x="362585" y="30530"/>
                </a:lnTo>
                <a:lnTo>
                  <a:pt x="363474" y="29108"/>
                </a:lnTo>
                <a:lnTo>
                  <a:pt x="370967" y="25209"/>
                </a:lnTo>
                <a:lnTo>
                  <a:pt x="372872" y="25565"/>
                </a:lnTo>
                <a:lnTo>
                  <a:pt x="374523" y="26098"/>
                </a:lnTo>
                <a:lnTo>
                  <a:pt x="376174" y="26809"/>
                </a:lnTo>
                <a:lnTo>
                  <a:pt x="377317" y="27876"/>
                </a:lnTo>
                <a:lnTo>
                  <a:pt x="378714" y="29108"/>
                </a:lnTo>
                <a:lnTo>
                  <a:pt x="379222" y="30530"/>
                </a:lnTo>
                <a:lnTo>
                  <a:pt x="379984" y="32131"/>
                </a:lnTo>
                <a:lnTo>
                  <a:pt x="380238" y="33909"/>
                </a:lnTo>
                <a:lnTo>
                  <a:pt x="380238" y="0"/>
                </a:lnTo>
                <a:lnTo>
                  <a:pt x="343281" y="0"/>
                </a:lnTo>
                <a:lnTo>
                  <a:pt x="343281" y="33909"/>
                </a:lnTo>
                <a:lnTo>
                  <a:pt x="342900" y="35331"/>
                </a:lnTo>
                <a:lnTo>
                  <a:pt x="334264" y="42075"/>
                </a:lnTo>
                <a:lnTo>
                  <a:pt x="332359" y="41897"/>
                </a:lnTo>
                <a:lnTo>
                  <a:pt x="330835" y="41186"/>
                </a:lnTo>
                <a:lnTo>
                  <a:pt x="329184" y="40652"/>
                </a:lnTo>
                <a:lnTo>
                  <a:pt x="327914" y="39408"/>
                </a:lnTo>
                <a:lnTo>
                  <a:pt x="326644" y="38341"/>
                </a:lnTo>
                <a:lnTo>
                  <a:pt x="326009" y="37096"/>
                </a:lnTo>
                <a:lnTo>
                  <a:pt x="325247" y="35331"/>
                </a:lnTo>
                <a:lnTo>
                  <a:pt x="325132" y="34086"/>
                </a:lnTo>
                <a:lnTo>
                  <a:pt x="325247" y="32131"/>
                </a:lnTo>
                <a:lnTo>
                  <a:pt x="326009" y="30530"/>
                </a:lnTo>
                <a:lnTo>
                  <a:pt x="326644" y="29108"/>
                </a:lnTo>
                <a:lnTo>
                  <a:pt x="334264" y="25209"/>
                </a:lnTo>
                <a:lnTo>
                  <a:pt x="336042" y="25565"/>
                </a:lnTo>
                <a:lnTo>
                  <a:pt x="337947" y="26098"/>
                </a:lnTo>
                <a:lnTo>
                  <a:pt x="339090" y="26809"/>
                </a:lnTo>
                <a:lnTo>
                  <a:pt x="340868" y="27876"/>
                </a:lnTo>
                <a:lnTo>
                  <a:pt x="342773" y="30530"/>
                </a:lnTo>
                <a:lnTo>
                  <a:pt x="342900" y="32131"/>
                </a:lnTo>
                <a:lnTo>
                  <a:pt x="343281" y="33909"/>
                </a:lnTo>
                <a:lnTo>
                  <a:pt x="343281" y="0"/>
                </a:lnTo>
                <a:lnTo>
                  <a:pt x="72263" y="0"/>
                </a:lnTo>
                <a:lnTo>
                  <a:pt x="72263" y="37096"/>
                </a:lnTo>
                <a:lnTo>
                  <a:pt x="72263" y="61950"/>
                </a:lnTo>
                <a:lnTo>
                  <a:pt x="71882" y="63195"/>
                </a:lnTo>
                <a:lnTo>
                  <a:pt x="71247" y="64084"/>
                </a:lnTo>
                <a:lnTo>
                  <a:pt x="70358" y="64795"/>
                </a:lnTo>
                <a:lnTo>
                  <a:pt x="68961" y="64973"/>
                </a:lnTo>
                <a:lnTo>
                  <a:pt x="42024" y="64973"/>
                </a:lnTo>
                <a:lnTo>
                  <a:pt x="40767" y="64795"/>
                </a:lnTo>
                <a:lnTo>
                  <a:pt x="39751" y="64084"/>
                </a:lnTo>
                <a:lnTo>
                  <a:pt x="38849" y="63195"/>
                </a:lnTo>
                <a:lnTo>
                  <a:pt x="38849" y="35864"/>
                </a:lnTo>
                <a:lnTo>
                  <a:pt x="39751" y="34975"/>
                </a:lnTo>
                <a:lnTo>
                  <a:pt x="40767" y="34086"/>
                </a:lnTo>
                <a:lnTo>
                  <a:pt x="70358" y="34086"/>
                </a:lnTo>
                <a:lnTo>
                  <a:pt x="71247" y="34975"/>
                </a:lnTo>
                <a:lnTo>
                  <a:pt x="71882" y="35864"/>
                </a:lnTo>
                <a:lnTo>
                  <a:pt x="72263" y="37096"/>
                </a:lnTo>
                <a:lnTo>
                  <a:pt x="72263" y="0"/>
                </a:lnTo>
                <a:lnTo>
                  <a:pt x="15367" y="0"/>
                </a:lnTo>
                <a:lnTo>
                  <a:pt x="12319" y="355"/>
                </a:lnTo>
                <a:lnTo>
                  <a:pt x="0" y="14198"/>
                </a:lnTo>
                <a:lnTo>
                  <a:pt x="0" y="84861"/>
                </a:lnTo>
                <a:lnTo>
                  <a:pt x="15367" y="99060"/>
                </a:lnTo>
                <a:lnTo>
                  <a:pt x="432689" y="99060"/>
                </a:lnTo>
                <a:lnTo>
                  <a:pt x="448056" y="84861"/>
                </a:lnTo>
                <a:lnTo>
                  <a:pt x="448056" y="64973"/>
                </a:lnTo>
                <a:lnTo>
                  <a:pt x="448056" y="42075"/>
                </a:lnTo>
                <a:lnTo>
                  <a:pt x="448056" y="25209"/>
                </a:lnTo>
                <a:lnTo>
                  <a:pt x="448056" y="14198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5250689" y="5439663"/>
            <a:ext cx="597745" cy="436880"/>
          </a:xfrm>
          <a:custGeom>
            <a:avLst/>
            <a:gdLst/>
            <a:ahLst/>
            <a:cxnLst/>
            <a:rect l="l" t="t" r="r" b="b"/>
            <a:pathLst>
              <a:path w="448310" h="327660">
                <a:moveTo>
                  <a:pt x="448056" y="242811"/>
                </a:moveTo>
                <a:lnTo>
                  <a:pt x="432689" y="228600"/>
                </a:lnTo>
                <a:lnTo>
                  <a:pt x="414020" y="228600"/>
                </a:lnTo>
                <a:lnTo>
                  <a:pt x="414020" y="260553"/>
                </a:lnTo>
                <a:lnTo>
                  <a:pt x="414020" y="263931"/>
                </a:lnTo>
                <a:lnTo>
                  <a:pt x="406908" y="270319"/>
                </a:lnTo>
                <a:lnTo>
                  <a:pt x="405003" y="270675"/>
                </a:lnTo>
                <a:lnTo>
                  <a:pt x="403098" y="270319"/>
                </a:lnTo>
                <a:lnTo>
                  <a:pt x="401574" y="270141"/>
                </a:lnTo>
                <a:lnTo>
                  <a:pt x="399796" y="269252"/>
                </a:lnTo>
                <a:lnTo>
                  <a:pt x="398653" y="268363"/>
                </a:lnTo>
                <a:lnTo>
                  <a:pt x="396748" y="265696"/>
                </a:lnTo>
                <a:lnTo>
                  <a:pt x="395986" y="263931"/>
                </a:lnTo>
                <a:lnTo>
                  <a:pt x="395986" y="260553"/>
                </a:lnTo>
                <a:lnTo>
                  <a:pt x="396748" y="259130"/>
                </a:lnTo>
                <a:lnTo>
                  <a:pt x="398653" y="256476"/>
                </a:lnTo>
                <a:lnTo>
                  <a:pt x="399796" y="255231"/>
                </a:lnTo>
                <a:lnTo>
                  <a:pt x="401574" y="254698"/>
                </a:lnTo>
                <a:lnTo>
                  <a:pt x="403098" y="253987"/>
                </a:lnTo>
                <a:lnTo>
                  <a:pt x="406908" y="253987"/>
                </a:lnTo>
                <a:lnTo>
                  <a:pt x="408432" y="254698"/>
                </a:lnTo>
                <a:lnTo>
                  <a:pt x="410210" y="255231"/>
                </a:lnTo>
                <a:lnTo>
                  <a:pt x="411353" y="256476"/>
                </a:lnTo>
                <a:lnTo>
                  <a:pt x="412369" y="257708"/>
                </a:lnTo>
                <a:lnTo>
                  <a:pt x="413258" y="259130"/>
                </a:lnTo>
                <a:lnTo>
                  <a:pt x="414020" y="260553"/>
                </a:lnTo>
                <a:lnTo>
                  <a:pt x="414020" y="228600"/>
                </a:lnTo>
                <a:lnTo>
                  <a:pt x="380238" y="228600"/>
                </a:lnTo>
                <a:lnTo>
                  <a:pt x="380238" y="262331"/>
                </a:lnTo>
                <a:lnTo>
                  <a:pt x="379984" y="263931"/>
                </a:lnTo>
                <a:lnTo>
                  <a:pt x="379222" y="265696"/>
                </a:lnTo>
                <a:lnTo>
                  <a:pt x="378714" y="267119"/>
                </a:lnTo>
                <a:lnTo>
                  <a:pt x="377317" y="268363"/>
                </a:lnTo>
                <a:lnTo>
                  <a:pt x="376174" y="269252"/>
                </a:lnTo>
                <a:lnTo>
                  <a:pt x="374523" y="270141"/>
                </a:lnTo>
                <a:lnTo>
                  <a:pt x="372872" y="270319"/>
                </a:lnTo>
                <a:lnTo>
                  <a:pt x="370967" y="270675"/>
                </a:lnTo>
                <a:lnTo>
                  <a:pt x="369316" y="270319"/>
                </a:lnTo>
                <a:lnTo>
                  <a:pt x="367411" y="270141"/>
                </a:lnTo>
                <a:lnTo>
                  <a:pt x="366141" y="269252"/>
                </a:lnTo>
                <a:lnTo>
                  <a:pt x="364490" y="268363"/>
                </a:lnTo>
                <a:lnTo>
                  <a:pt x="363474" y="267119"/>
                </a:lnTo>
                <a:lnTo>
                  <a:pt x="362585" y="265696"/>
                </a:lnTo>
                <a:lnTo>
                  <a:pt x="362331" y="263931"/>
                </a:lnTo>
                <a:lnTo>
                  <a:pt x="361950" y="262331"/>
                </a:lnTo>
                <a:lnTo>
                  <a:pt x="362331" y="260553"/>
                </a:lnTo>
                <a:lnTo>
                  <a:pt x="362585" y="259130"/>
                </a:lnTo>
                <a:lnTo>
                  <a:pt x="363474" y="257708"/>
                </a:lnTo>
                <a:lnTo>
                  <a:pt x="364490" y="256476"/>
                </a:lnTo>
                <a:lnTo>
                  <a:pt x="366141" y="255231"/>
                </a:lnTo>
                <a:lnTo>
                  <a:pt x="367411" y="254698"/>
                </a:lnTo>
                <a:lnTo>
                  <a:pt x="369316" y="253987"/>
                </a:lnTo>
                <a:lnTo>
                  <a:pt x="372872" y="253987"/>
                </a:lnTo>
                <a:lnTo>
                  <a:pt x="374523" y="254698"/>
                </a:lnTo>
                <a:lnTo>
                  <a:pt x="376174" y="255231"/>
                </a:lnTo>
                <a:lnTo>
                  <a:pt x="377317" y="256476"/>
                </a:lnTo>
                <a:lnTo>
                  <a:pt x="378714" y="257708"/>
                </a:lnTo>
                <a:lnTo>
                  <a:pt x="379222" y="259130"/>
                </a:lnTo>
                <a:lnTo>
                  <a:pt x="379984" y="260553"/>
                </a:lnTo>
                <a:lnTo>
                  <a:pt x="380238" y="262331"/>
                </a:lnTo>
                <a:lnTo>
                  <a:pt x="380238" y="228600"/>
                </a:lnTo>
                <a:lnTo>
                  <a:pt x="343281" y="228600"/>
                </a:lnTo>
                <a:lnTo>
                  <a:pt x="343281" y="262331"/>
                </a:lnTo>
                <a:lnTo>
                  <a:pt x="342900" y="263931"/>
                </a:lnTo>
                <a:lnTo>
                  <a:pt x="342773" y="265696"/>
                </a:lnTo>
                <a:lnTo>
                  <a:pt x="340868" y="268363"/>
                </a:lnTo>
                <a:lnTo>
                  <a:pt x="339090" y="269252"/>
                </a:lnTo>
                <a:lnTo>
                  <a:pt x="337947" y="270141"/>
                </a:lnTo>
                <a:lnTo>
                  <a:pt x="336042" y="270319"/>
                </a:lnTo>
                <a:lnTo>
                  <a:pt x="334264" y="270675"/>
                </a:lnTo>
                <a:lnTo>
                  <a:pt x="332359" y="270319"/>
                </a:lnTo>
                <a:lnTo>
                  <a:pt x="325145" y="262686"/>
                </a:lnTo>
                <a:lnTo>
                  <a:pt x="325247" y="260553"/>
                </a:lnTo>
                <a:lnTo>
                  <a:pt x="326009" y="259130"/>
                </a:lnTo>
                <a:lnTo>
                  <a:pt x="326644" y="257708"/>
                </a:lnTo>
                <a:lnTo>
                  <a:pt x="329184" y="255231"/>
                </a:lnTo>
                <a:lnTo>
                  <a:pt x="330835" y="254698"/>
                </a:lnTo>
                <a:lnTo>
                  <a:pt x="332359" y="253987"/>
                </a:lnTo>
                <a:lnTo>
                  <a:pt x="336042" y="253987"/>
                </a:lnTo>
                <a:lnTo>
                  <a:pt x="337947" y="254698"/>
                </a:lnTo>
                <a:lnTo>
                  <a:pt x="339090" y="255231"/>
                </a:lnTo>
                <a:lnTo>
                  <a:pt x="340868" y="256476"/>
                </a:lnTo>
                <a:lnTo>
                  <a:pt x="342773" y="259130"/>
                </a:lnTo>
                <a:lnTo>
                  <a:pt x="342900" y="260553"/>
                </a:lnTo>
                <a:lnTo>
                  <a:pt x="343281" y="262331"/>
                </a:lnTo>
                <a:lnTo>
                  <a:pt x="343281" y="228600"/>
                </a:lnTo>
                <a:lnTo>
                  <a:pt x="72263" y="228600"/>
                </a:lnTo>
                <a:lnTo>
                  <a:pt x="72263" y="265696"/>
                </a:lnTo>
                <a:lnTo>
                  <a:pt x="72263" y="290550"/>
                </a:lnTo>
                <a:lnTo>
                  <a:pt x="71882" y="291795"/>
                </a:lnTo>
                <a:lnTo>
                  <a:pt x="71247" y="292684"/>
                </a:lnTo>
                <a:lnTo>
                  <a:pt x="70358" y="293573"/>
                </a:lnTo>
                <a:lnTo>
                  <a:pt x="40767" y="293573"/>
                </a:lnTo>
                <a:lnTo>
                  <a:pt x="39751" y="292684"/>
                </a:lnTo>
                <a:lnTo>
                  <a:pt x="38862" y="291795"/>
                </a:lnTo>
                <a:lnTo>
                  <a:pt x="38862" y="264464"/>
                </a:lnTo>
                <a:lnTo>
                  <a:pt x="39751" y="263575"/>
                </a:lnTo>
                <a:lnTo>
                  <a:pt x="40767" y="263042"/>
                </a:lnTo>
                <a:lnTo>
                  <a:pt x="42037" y="262686"/>
                </a:lnTo>
                <a:lnTo>
                  <a:pt x="68961" y="262686"/>
                </a:lnTo>
                <a:lnTo>
                  <a:pt x="70358" y="263042"/>
                </a:lnTo>
                <a:lnTo>
                  <a:pt x="71247" y="263575"/>
                </a:lnTo>
                <a:lnTo>
                  <a:pt x="71882" y="264464"/>
                </a:lnTo>
                <a:lnTo>
                  <a:pt x="72263" y="265696"/>
                </a:lnTo>
                <a:lnTo>
                  <a:pt x="72263" y="228600"/>
                </a:lnTo>
                <a:lnTo>
                  <a:pt x="15367" y="228600"/>
                </a:lnTo>
                <a:lnTo>
                  <a:pt x="12319" y="228777"/>
                </a:lnTo>
                <a:lnTo>
                  <a:pt x="0" y="242811"/>
                </a:lnTo>
                <a:lnTo>
                  <a:pt x="0" y="313461"/>
                </a:lnTo>
                <a:lnTo>
                  <a:pt x="15367" y="327660"/>
                </a:lnTo>
                <a:lnTo>
                  <a:pt x="432689" y="327660"/>
                </a:lnTo>
                <a:lnTo>
                  <a:pt x="448056" y="313461"/>
                </a:lnTo>
                <a:lnTo>
                  <a:pt x="448056" y="293573"/>
                </a:lnTo>
                <a:lnTo>
                  <a:pt x="448056" y="270675"/>
                </a:lnTo>
                <a:lnTo>
                  <a:pt x="448056" y="253987"/>
                </a:lnTo>
                <a:lnTo>
                  <a:pt x="448056" y="242811"/>
                </a:lnTo>
                <a:close/>
              </a:path>
              <a:path w="448310" h="327660">
                <a:moveTo>
                  <a:pt x="448056" y="128701"/>
                </a:moveTo>
                <a:lnTo>
                  <a:pt x="432689" y="114300"/>
                </a:lnTo>
                <a:lnTo>
                  <a:pt x="414020" y="114300"/>
                </a:lnTo>
                <a:lnTo>
                  <a:pt x="414020" y="146138"/>
                </a:lnTo>
                <a:lnTo>
                  <a:pt x="414020" y="149694"/>
                </a:lnTo>
                <a:lnTo>
                  <a:pt x="406908" y="156273"/>
                </a:lnTo>
                <a:lnTo>
                  <a:pt x="403098" y="156273"/>
                </a:lnTo>
                <a:lnTo>
                  <a:pt x="395986" y="149694"/>
                </a:lnTo>
                <a:lnTo>
                  <a:pt x="395986" y="146138"/>
                </a:lnTo>
                <a:lnTo>
                  <a:pt x="405003" y="139547"/>
                </a:lnTo>
                <a:lnTo>
                  <a:pt x="406908" y="139903"/>
                </a:lnTo>
                <a:lnTo>
                  <a:pt x="414020" y="146138"/>
                </a:lnTo>
                <a:lnTo>
                  <a:pt x="414020" y="114300"/>
                </a:lnTo>
                <a:lnTo>
                  <a:pt x="380238" y="114300"/>
                </a:lnTo>
                <a:lnTo>
                  <a:pt x="380238" y="147916"/>
                </a:lnTo>
                <a:lnTo>
                  <a:pt x="379984" y="149694"/>
                </a:lnTo>
                <a:lnTo>
                  <a:pt x="379222" y="151295"/>
                </a:lnTo>
                <a:lnTo>
                  <a:pt x="378714" y="152717"/>
                </a:lnTo>
                <a:lnTo>
                  <a:pt x="377317" y="153962"/>
                </a:lnTo>
                <a:lnTo>
                  <a:pt x="376174" y="155028"/>
                </a:lnTo>
                <a:lnTo>
                  <a:pt x="374523" y="155740"/>
                </a:lnTo>
                <a:lnTo>
                  <a:pt x="372872" y="156273"/>
                </a:lnTo>
                <a:lnTo>
                  <a:pt x="369316" y="156273"/>
                </a:lnTo>
                <a:lnTo>
                  <a:pt x="362331" y="149694"/>
                </a:lnTo>
                <a:lnTo>
                  <a:pt x="361950" y="147916"/>
                </a:lnTo>
                <a:lnTo>
                  <a:pt x="362331" y="146138"/>
                </a:lnTo>
                <a:lnTo>
                  <a:pt x="362585" y="144716"/>
                </a:lnTo>
                <a:lnTo>
                  <a:pt x="363474" y="143116"/>
                </a:lnTo>
                <a:lnTo>
                  <a:pt x="364490" y="142036"/>
                </a:lnTo>
                <a:lnTo>
                  <a:pt x="366141" y="141147"/>
                </a:lnTo>
                <a:lnTo>
                  <a:pt x="367411" y="140258"/>
                </a:lnTo>
                <a:lnTo>
                  <a:pt x="369316" y="139903"/>
                </a:lnTo>
                <a:lnTo>
                  <a:pt x="370967" y="139547"/>
                </a:lnTo>
                <a:lnTo>
                  <a:pt x="372872" y="139903"/>
                </a:lnTo>
                <a:lnTo>
                  <a:pt x="374523" y="140258"/>
                </a:lnTo>
                <a:lnTo>
                  <a:pt x="376174" y="141147"/>
                </a:lnTo>
                <a:lnTo>
                  <a:pt x="378714" y="143116"/>
                </a:lnTo>
                <a:lnTo>
                  <a:pt x="379222" y="144716"/>
                </a:lnTo>
                <a:lnTo>
                  <a:pt x="379984" y="146138"/>
                </a:lnTo>
                <a:lnTo>
                  <a:pt x="380238" y="147916"/>
                </a:lnTo>
                <a:lnTo>
                  <a:pt x="380238" y="114300"/>
                </a:lnTo>
                <a:lnTo>
                  <a:pt x="343281" y="114300"/>
                </a:lnTo>
                <a:lnTo>
                  <a:pt x="343281" y="147916"/>
                </a:lnTo>
                <a:lnTo>
                  <a:pt x="342900" y="149694"/>
                </a:lnTo>
                <a:lnTo>
                  <a:pt x="342773" y="151295"/>
                </a:lnTo>
                <a:lnTo>
                  <a:pt x="340868" y="153962"/>
                </a:lnTo>
                <a:lnTo>
                  <a:pt x="339090" y="155028"/>
                </a:lnTo>
                <a:lnTo>
                  <a:pt x="337947" y="155740"/>
                </a:lnTo>
                <a:lnTo>
                  <a:pt x="336042" y="156273"/>
                </a:lnTo>
                <a:lnTo>
                  <a:pt x="332359" y="156273"/>
                </a:lnTo>
                <a:lnTo>
                  <a:pt x="326009" y="151295"/>
                </a:lnTo>
                <a:lnTo>
                  <a:pt x="325247" y="149694"/>
                </a:lnTo>
                <a:lnTo>
                  <a:pt x="325145" y="148272"/>
                </a:lnTo>
                <a:lnTo>
                  <a:pt x="325247" y="146138"/>
                </a:lnTo>
                <a:lnTo>
                  <a:pt x="326009" y="144716"/>
                </a:lnTo>
                <a:lnTo>
                  <a:pt x="326644" y="143116"/>
                </a:lnTo>
                <a:lnTo>
                  <a:pt x="334264" y="139547"/>
                </a:lnTo>
                <a:lnTo>
                  <a:pt x="337947" y="140258"/>
                </a:lnTo>
                <a:lnTo>
                  <a:pt x="339090" y="141147"/>
                </a:lnTo>
                <a:lnTo>
                  <a:pt x="340868" y="142036"/>
                </a:lnTo>
                <a:lnTo>
                  <a:pt x="341757" y="143116"/>
                </a:lnTo>
                <a:lnTo>
                  <a:pt x="342773" y="144716"/>
                </a:lnTo>
                <a:lnTo>
                  <a:pt x="342900" y="146138"/>
                </a:lnTo>
                <a:lnTo>
                  <a:pt x="343281" y="147916"/>
                </a:lnTo>
                <a:lnTo>
                  <a:pt x="343281" y="114300"/>
                </a:lnTo>
                <a:lnTo>
                  <a:pt x="72263" y="114300"/>
                </a:lnTo>
                <a:lnTo>
                  <a:pt x="72263" y="176187"/>
                </a:lnTo>
                <a:lnTo>
                  <a:pt x="71882" y="177431"/>
                </a:lnTo>
                <a:lnTo>
                  <a:pt x="71247" y="178498"/>
                </a:lnTo>
                <a:lnTo>
                  <a:pt x="70358" y="179209"/>
                </a:lnTo>
                <a:lnTo>
                  <a:pt x="68961" y="179387"/>
                </a:lnTo>
                <a:lnTo>
                  <a:pt x="42037" y="179387"/>
                </a:lnTo>
                <a:lnTo>
                  <a:pt x="40767" y="179209"/>
                </a:lnTo>
                <a:lnTo>
                  <a:pt x="39751" y="178498"/>
                </a:lnTo>
                <a:lnTo>
                  <a:pt x="38862" y="177431"/>
                </a:lnTo>
                <a:lnTo>
                  <a:pt x="38862" y="150406"/>
                </a:lnTo>
                <a:lnTo>
                  <a:pt x="39751" y="149161"/>
                </a:lnTo>
                <a:lnTo>
                  <a:pt x="40767" y="148450"/>
                </a:lnTo>
                <a:lnTo>
                  <a:pt x="42037" y="148272"/>
                </a:lnTo>
                <a:lnTo>
                  <a:pt x="68961" y="148272"/>
                </a:lnTo>
                <a:lnTo>
                  <a:pt x="72263" y="176187"/>
                </a:lnTo>
                <a:lnTo>
                  <a:pt x="72263" y="114300"/>
                </a:lnTo>
                <a:lnTo>
                  <a:pt x="15367" y="114300"/>
                </a:lnTo>
                <a:lnTo>
                  <a:pt x="12319" y="114655"/>
                </a:lnTo>
                <a:lnTo>
                  <a:pt x="0" y="128701"/>
                </a:lnTo>
                <a:lnTo>
                  <a:pt x="0" y="199136"/>
                </a:lnTo>
                <a:lnTo>
                  <a:pt x="15367" y="213360"/>
                </a:lnTo>
                <a:lnTo>
                  <a:pt x="432689" y="213360"/>
                </a:lnTo>
                <a:lnTo>
                  <a:pt x="448056" y="199136"/>
                </a:lnTo>
                <a:lnTo>
                  <a:pt x="448056" y="179387"/>
                </a:lnTo>
                <a:lnTo>
                  <a:pt x="448056" y="156273"/>
                </a:lnTo>
                <a:lnTo>
                  <a:pt x="448056" y="139547"/>
                </a:lnTo>
                <a:lnTo>
                  <a:pt x="448056" y="128701"/>
                </a:lnTo>
                <a:close/>
              </a:path>
              <a:path w="448310" h="327660">
                <a:moveTo>
                  <a:pt x="448056" y="14414"/>
                </a:moveTo>
                <a:lnTo>
                  <a:pt x="432689" y="0"/>
                </a:lnTo>
                <a:lnTo>
                  <a:pt x="414020" y="0"/>
                </a:lnTo>
                <a:lnTo>
                  <a:pt x="414020" y="32626"/>
                </a:lnTo>
                <a:lnTo>
                  <a:pt x="414020" y="35864"/>
                </a:lnTo>
                <a:lnTo>
                  <a:pt x="413258" y="37668"/>
                </a:lnTo>
                <a:lnTo>
                  <a:pt x="412369" y="38938"/>
                </a:lnTo>
                <a:lnTo>
                  <a:pt x="411353" y="40017"/>
                </a:lnTo>
                <a:lnTo>
                  <a:pt x="410210" y="41275"/>
                </a:lnTo>
                <a:lnTo>
                  <a:pt x="408432" y="41821"/>
                </a:lnTo>
                <a:lnTo>
                  <a:pt x="406908" y="42545"/>
                </a:lnTo>
                <a:lnTo>
                  <a:pt x="405003" y="42722"/>
                </a:lnTo>
                <a:lnTo>
                  <a:pt x="403098" y="42545"/>
                </a:lnTo>
                <a:lnTo>
                  <a:pt x="401574" y="41821"/>
                </a:lnTo>
                <a:lnTo>
                  <a:pt x="399796" y="41275"/>
                </a:lnTo>
                <a:lnTo>
                  <a:pt x="398653" y="40017"/>
                </a:lnTo>
                <a:lnTo>
                  <a:pt x="396748" y="37668"/>
                </a:lnTo>
                <a:lnTo>
                  <a:pt x="395986" y="35864"/>
                </a:lnTo>
                <a:lnTo>
                  <a:pt x="395986" y="32626"/>
                </a:lnTo>
                <a:lnTo>
                  <a:pt x="405003" y="25590"/>
                </a:lnTo>
                <a:lnTo>
                  <a:pt x="406908" y="25958"/>
                </a:lnTo>
                <a:lnTo>
                  <a:pt x="414020" y="32626"/>
                </a:lnTo>
                <a:lnTo>
                  <a:pt x="414020" y="0"/>
                </a:lnTo>
                <a:lnTo>
                  <a:pt x="380238" y="0"/>
                </a:lnTo>
                <a:lnTo>
                  <a:pt x="380238" y="34429"/>
                </a:lnTo>
                <a:lnTo>
                  <a:pt x="379984" y="35864"/>
                </a:lnTo>
                <a:lnTo>
                  <a:pt x="379222" y="37668"/>
                </a:lnTo>
                <a:lnTo>
                  <a:pt x="378714" y="38938"/>
                </a:lnTo>
                <a:lnTo>
                  <a:pt x="377317" y="40017"/>
                </a:lnTo>
                <a:lnTo>
                  <a:pt x="376174" y="41275"/>
                </a:lnTo>
                <a:lnTo>
                  <a:pt x="374523" y="41821"/>
                </a:lnTo>
                <a:lnTo>
                  <a:pt x="372872" y="42545"/>
                </a:lnTo>
                <a:lnTo>
                  <a:pt x="370967" y="42722"/>
                </a:lnTo>
                <a:lnTo>
                  <a:pt x="369316" y="42545"/>
                </a:lnTo>
                <a:lnTo>
                  <a:pt x="367411" y="41821"/>
                </a:lnTo>
                <a:lnTo>
                  <a:pt x="362331" y="35864"/>
                </a:lnTo>
                <a:lnTo>
                  <a:pt x="361950" y="34429"/>
                </a:lnTo>
                <a:lnTo>
                  <a:pt x="362331" y="32626"/>
                </a:lnTo>
                <a:lnTo>
                  <a:pt x="362585" y="31000"/>
                </a:lnTo>
                <a:lnTo>
                  <a:pt x="363474" y="29565"/>
                </a:lnTo>
                <a:lnTo>
                  <a:pt x="370967" y="25590"/>
                </a:lnTo>
                <a:lnTo>
                  <a:pt x="372872" y="25958"/>
                </a:lnTo>
                <a:lnTo>
                  <a:pt x="374523" y="26492"/>
                </a:lnTo>
                <a:lnTo>
                  <a:pt x="376174" y="27216"/>
                </a:lnTo>
                <a:lnTo>
                  <a:pt x="377317" y="28295"/>
                </a:lnTo>
                <a:lnTo>
                  <a:pt x="378714" y="29565"/>
                </a:lnTo>
                <a:lnTo>
                  <a:pt x="379222" y="31000"/>
                </a:lnTo>
                <a:lnTo>
                  <a:pt x="379984" y="32626"/>
                </a:lnTo>
                <a:lnTo>
                  <a:pt x="380238" y="34429"/>
                </a:lnTo>
                <a:lnTo>
                  <a:pt x="380238" y="0"/>
                </a:lnTo>
                <a:lnTo>
                  <a:pt x="343281" y="0"/>
                </a:lnTo>
                <a:lnTo>
                  <a:pt x="343281" y="34429"/>
                </a:lnTo>
                <a:lnTo>
                  <a:pt x="342900" y="35864"/>
                </a:lnTo>
                <a:lnTo>
                  <a:pt x="334264" y="42722"/>
                </a:lnTo>
                <a:lnTo>
                  <a:pt x="332359" y="42545"/>
                </a:lnTo>
                <a:lnTo>
                  <a:pt x="330835" y="41821"/>
                </a:lnTo>
                <a:lnTo>
                  <a:pt x="329184" y="41275"/>
                </a:lnTo>
                <a:lnTo>
                  <a:pt x="327914" y="40017"/>
                </a:lnTo>
                <a:lnTo>
                  <a:pt x="326644" y="38938"/>
                </a:lnTo>
                <a:lnTo>
                  <a:pt x="326009" y="37668"/>
                </a:lnTo>
                <a:lnTo>
                  <a:pt x="325247" y="35864"/>
                </a:lnTo>
                <a:lnTo>
                  <a:pt x="325132" y="34607"/>
                </a:lnTo>
                <a:lnTo>
                  <a:pt x="325247" y="32626"/>
                </a:lnTo>
                <a:lnTo>
                  <a:pt x="326009" y="31000"/>
                </a:lnTo>
                <a:lnTo>
                  <a:pt x="326644" y="29565"/>
                </a:lnTo>
                <a:lnTo>
                  <a:pt x="334264" y="25590"/>
                </a:lnTo>
                <a:lnTo>
                  <a:pt x="336042" y="25958"/>
                </a:lnTo>
                <a:lnTo>
                  <a:pt x="337947" y="26492"/>
                </a:lnTo>
                <a:lnTo>
                  <a:pt x="339090" y="27216"/>
                </a:lnTo>
                <a:lnTo>
                  <a:pt x="340868" y="28295"/>
                </a:lnTo>
                <a:lnTo>
                  <a:pt x="342773" y="31000"/>
                </a:lnTo>
                <a:lnTo>
                  <a:pt x="342900" y="32626"/>
                </a:lnTo>
                <a:lnTo>
                  <a:pt x="343281" y="34429"/>
                </a:lnTo>
                <a:lnTo>
                  <a:pt x="343281" y="0"/>
                </a:lnTo>
                <a:lnTo>
                  <a:pt x="72263" y="0"/>
                </a:lnTo>
                <a:lnTo>
                  <a:pt x="72263" y="37668"/>
                </a:lnTo>
                <a:lnTo>
                  <a:pt x="72263" y="62903"/>
                </a:lnTo>
                <a:lnTo>
                  <a:pt x="71882" y="64173"/>
                </a:lnTo>
                <a:lnTo>
                  <a:pt x="71247" y="65074"/>
                </a:lnTo>
                <a:lnTo>
                  <a:pt x="70358" y="65798"/>
                </a:lnTo>
                <a:lnTo>
                  <a:pt x="68961" y="65976"/>
                </a:lnTo>
                <a:lnTo>
                  <a:pt x="42037" y="65976"/>
                </a:lnTo>
                <a:lnTo>
                  <a:pt x="40767" y="65798"/>
                </a:lnTo>
                <a:lnTo>
                  <a:pt x="39751" y="65074"/>
                </a:lnTo>
                <a:lnTo>
                  <a:pt x="38862" y="64173"/>
                </a:lnTo>
                <a:lnTo>
                  <a:pt x="38862" y="36410"/>
                </a:lnTo>
                <a:lnTo>
                  <a:pt x="39751" y="35509"/>
                </a:lnTo>
                <a:lnTo>
                  <a:pt x="40767" y="34607"/>
                </a:lnTo>
                <a:lnTo>
                  <a:pt x="70358" y="34607"/>
                </a:lnTo>
                <a:lnTo>
                  <a:pt x="71247" y="35509"/>
                </a:lnTo>
                <a:lnTo>
                  <a:pt x="71882" y="36410"/>
                </a:lnTo>
                <a:lnTo>
                  <a:pt x="72263" y="37668"/>
                </a:lnTo>
                <a:lnTo>
                  <a:pt x="72263" y="0"/>
                </a:lnTo>
                <a:lnTo>
                  <a:pt x="15367" y="0"/>
                </a:lnTo>
                <a:lnTo>
                  <a:pt x="12319" y="355"/>
                </a:lnTo>
                <a:lnTo>
                  <a:pt x="0" y="14414"/>
                </a:lnTo>
                <a:lnTo>
                  <a:pt x="0" y="86156"/>
                </a:lnTo>
                <a:lnTo>
                  <a:pt x="15367" y="100584"/>
                </a:lnTo>
                <a:lnTo>
                  <a:pt x="432689" y="100584"/>
                </a:lnTo>
                <a:lnTo>
                  <a:pt x="448056" y="86156"/>
                </a:lnTo>
                <a:lnTo>
                  <a:pt x="448056" y="65976"/>
                </a:lnTo>
                <a:lnTo>
                  <a:pt x="448056" y="42722"/>
                </a:lnTo>
                <a:lnTo>
                  <a:pt x="448056" y="25590"/>
                </a:lnTo>
                <a:lnTo>
                  <a:pt x="448056" y="14414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0" name="object 40"/>
          <p:cNvGrpSpPr/>
          <p:nvPr/>
        </p:nvGrpSpPr>
        <p:grpSpPr>
          <a:xfrm>
            <a:off x="1751584" y="2202689"/>
            <a:ext cx="2194560" cy="3265593"/>
            <a:chOff x="1313688" y="1652016"/>
            <a:chExt cx="1645920" cy="2449195"/>
          </a:xfrm>
        </p:grpSpPr>
        <p:sp>
          <p:nvSpPr>
            <p:cNvPr id="41" name="object 41"/>
            <p:cNvSpPr/>
            <p:nvPr/>
          </p:nvSpPr>
          <p:spPr>
            <a:xfrm>
              <a:off x="1319784" y="1658112"/>
              <a:ext cx="1633855" cy="2437130"/>
            </a:xfrm>
            <a:custGeom>
              <a:avLst/>
              <a:gdLst/>
              <a:ahLst/>
              <a:cxnLst/>
              <a:rect l="l" t="t" r="r" b="b"/>
              <a:pathLst>
                <a:path w="1633855" h="2437129">
                  <a:moveTo>
                    <a:pt x="0" y="2436876"/>
                  </a:moveTo>
                  <a:lnTo>
                    <a:pt x="1633727" y="2436876"/>
                  </a:lnTo>
                  <a:lnTo>
                    <a:pt x="1633727" y="0"/>
                  </a:lnTo>
                  <a:lnTo>
                    <a:pt x="0" y="0"/>
                  </a:lnTo>
                  <a:lnTo>
                    <a:pt x="0" y="2436876"/>
                  </a:lnTo>
                  <a:close/>
                </a:path>
              </a:pathLst>
            </a:custGeom>
            <a:ln w="12192">
              <a:solidFill>
                <a:srgbClr val="3B3B3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03604" y="2529839"/>
              <a:ext cx="1470660" cy="1475740"/>
            </a:xfrm>
            <a:custGeom>
              <a:avLst/>
              <a:gdLst/>
              <a:ahLst/>
              <a:cxnLst/>
              <a:rect l="l" t="t" r="r" b="b"/>
              <a:pathLst>
                <a:path w="1470660" h="1475739">
                  <a:moveTo>
                    <a:pt x="646176" y="817372"/>
                  </a:moveTo>
                  <a:lnTo>
                    <a:pt x="643026" y="801725"/>
                  </a:lnTo>
                  <a:lnTo>
                    <a:pt x="634441" y="788974"/>
                  </a:lnTo>
                  <a:lnTo>
                    <a:pt x="621690" y="780389"/>
                  </a:lnTo>
                  <a:lnTo>
                    <a:pt x="606044" y="777240"/>
                  </a:lnTo>
                  <a:lnTo>
                    <a:pt x="40132" y="777240"/>
                  </a:lnTo>
                  <a:lnTo>
                    <a:pt x="24472" y="780389"/>
                  </a:lnTo>
                  <a:lnTo>
                    <a:pt x="11722" y="788974"/>
                  </a:lnTo>
                  <a:lnTo>
                    <a:pt x="3136" y="801725"/>
                  </a:lnTo>
                  <a:lnTo>
                    <a:pt x="0" y="817372"/>
                  </a:lnTo>
                  <a:lnTo>
                    <a:pt x="0" y="1435100"/>
                  </a:lnTo>
                  <a:lnTo>
                    <a:pt x="3136" y="1450721"/>
                  </a:lnTo>
                  <a:lnTo>
                    <a:pt x="11722" y="1463484"/>
                  </a:lnTo>
                  <a:lnTo>
                    <a:pt x="24472" y="1472082"/>
                  </a:lnTo>
                  <a:lnTo>
                    <a:pt x="40132" y="1475232"/>
                  </a:lnTo>
                  <a:lnTo>
                    <a:pt x="606044" y="1475232"/>
                  </a:lnTo>
                  <a:lnTo>
                    <a:pt x="621690" y="1472082"/>
                  </a:lnTo>
                  <a:lnTo>
                    <a:pt x="634441" y="1463484"/>
                  </a:lnTo>
                  <a:lnTo>
                    <a:pt x="643026" y="1450721"/>
                  </a:lnTo>
                  <a:lnTo>
                    <a:pt x="646176" y="1435100"/>
                  </a:lnTo>
                  <a:lnTo>
                    <a:pt x="646176" y="817372"/>
                  </a:lnTo>
                  <a:close/>
                </a:path>
                <a:path w="1470660" h="1475739">
                  <a:moveTo>
                    <a:pt x="1470660" y="19812"/>
                  </a:moveTo>
                  <a:lnTo>
                    <a:pt x="1469097" y="12115"/>
                  </a:lnTo>
                  <a:lnTo>
                    <a:pt x="1464843" y="5816"/>
                  </a:lnTo>
                  <a:lnTo>
                    <a:pt x="1458544" y="1562"/>
                  </a:lnTo>
                  <a:lnTo>
                    <a:pt x="1450848" y="0"/>
                  </a:lnTo>
                  <a:lnTo>
                    <a:pt x="1171956" y="0"/>
                  </a:lnTo>
                  <a:lnTo>
                    <a:pt x="1164247" y="1562"/>
                  </a:lnTo>
                  <a:lnTo>
                    <a:pt x="1157947" y="5816"/>
                  </a:lnTo>
                  <a:lnTo>
                    <a:pt x="1153693" y="12115"/>
                  </a:lnTo>
                  <a:lnTo>
                    <a:pt x="1152144" y="19812"/>
                  </a:lnTo>
                  <a:lnTo>
                    <a:pt x="1152144" y="714756"/>
                  </a:lnTo>
                  <a:lnTo>
                    <a:pt x="1153693" y="722464"/>
                  </a:lnTo>
                  <a:lnTo>
                    <a:pt x="1157947" y="728764"/>
                  </a:lnTo>
                  <a:lnTo>
                    <a:pt x="1164247" y="733018"/>
                  </a:lnTo>
                  <a:lnTo>
                    <a:pt x="1171956" y="734568"/>
                  </a:lnTo>
                  <a:lnTo>
                    <a:pt x="1450848" y="734568"/>
                  </a:lnTo>
                  <a:lnTo>
                    <a:pt x="1458544" y="733018"/>
                  </a:lnTo>
                  <a:lnTo>
                    <a:pt x="1464843" y="728764"/>
                  </a:lnTo>
                  <a:lnTo>
                    <a:pt x="1469097" y="722464"/>
                  </a:lnTo>
                  <a:lnTo>
                    <a:pt x="1470660" y="714756"/>
                  </a:lnTo>
                  <a:lnTo>
                    <a:pt x="1470660" y="19812"/>
                  </a:lnTo>
                  <a:close/>
                </a:path>
              </a:pathLst>
            </a:custGeom>
            <a:solidFill>
              <a:srgbClr val="5D8B9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754124" y="2529840"/>
              <a:ext cx="439420" cy="734695"/>
            </a:xfrm>
            <a:custGeom>
              <a:avLst/>
              <a:gdLst/>
              <a:ahLst/>
              <a:cxnLst/>
              <a:rect l="l" t="t" r="r" b="b"/>
              <a:pathLst>
                <a:path w="439419" h="734695">
                  <a:moveTo>
                    <a:pt x="411606" y="0"/>
                  </a:moveTo>
                  <a:lnTo>
                    <a:pt x="27305" y="0"/>
                  </a:lnTo>
                  <a:lnTo>
                    <a:pt x="16662" y="2141"/>
                  </a:lnTo>
                  <a:lnTo>
                    <a:pt x="7985" y="7985"/>
                  </a:lnTo>
                  <a:lnTo>
                    <a:pt x="2141" y="16662"/>
                  </a:lnTo>
                  <a:lnTo>
                    <a:pt x="0" y="27305"/>
                  </a:lnTo>
                  <a:lnTo>
                    <a:pt x="0" y="707263"/>
                  </a:lnTo>
                  <a:lnTo>
                    <a:pt x="2141" y="717905"/>
                  </a:lnTo>
                  <a:lnTo>
                    <a:pt x="7985" y="726582"/>
                  </a:lnTo>
                  <a:lnTo>
                    <a:pt x="16662" y="732426"/>
                  </a:lnTo>
                  <a:lnTo>
                    <a:pt x="27305" y="734568"/>
                  </a:lnTo>
                  <a:lnTo>
                    <a:pt x="411606" y="734568"/>
                  </a:lnTo>
                  <a:lnTo>
                    <a:pt x="422249" y="732426"/>
                  </a:lnTo>
                  <a:lnTo>
                    <a:pt x="430926" y="726582"/>
                  </a:lnTo>
                  <a:lnTo>
                    <a:pt x="436770" y="717905"/>
                  </a:lnTo>
                  <a:lnTo>
                    <a:pt x="438912" y="707263"/>
                  </a:lnTo>
                  <a:lnTo>
                    <a:pt x="438912" y="27305"/>
                  </a:lnTo>
                  <a:lnTo>
                    <a:pt x="436770" y="16662"/>
                  </a:lnTo>
                  <a:lnTo>
                    <a:pt x="430926" y="7985"/>
                  </a:lnTo>
                  <a:lnTo>
                    <a:pt x="422249" y="2141"/>
                  </a:lnTo>
                  <a:lnTo>
                    <a:pt x="411606" y="0"/>
                  </a:lnTo>
                  <a:close/>
                </a:path>
              </a:pathLst>
            </a:custGeom>
            <a:solidFill>
              <a:srgbClr val="36D5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03604" y="2529840"/>
              <a:ext cx="311150" cy="734695"/>
            </a:xfrm>
            <a:custGeom>
              <a:avLst/>
              <a:gdLst/>
              <a:ahLst/>
              <a:cxnLst/>
              <a:rect l="l" t="t" r="r" b="b"/>
              <a:pathLst>
                <a:path w="311150" h="734695">
                  <a:moveTo>
                    <a:pt x="291591" y="0"/>
                  </a:moveTo>
                  <a:lnTo>
                    <a:pt x="19304" y="0"/>
                  </a:lnTo>
                  <a:lnTo>
                    <a:pt x="11787" y="1516"/>
                  </a:lnTo>
                  <a:lnTo>
                    <a:pt x="5651" y="5651"/>
                  </a:lnTo>
                  <a:lnTo>
                    <a:pt x="1516" y="11787"/>
                  </a:lnTo>
                  <a:lnTo>
                    <a:pt x="0" y="19304"/>
                  </a:lnTo>
                  <a:lnTo>
                    <a:pt x="0" y="715264"/>
                  </a:lnTo>
                  <a:lnTo>
                    <a:pt x="1516" y="722780"/>
                  </a:lnTo>
                  <a:lnTo>
                    <a:pt x="5651" y="728916"/>
                  </a:lnTo>
                  <a:lnTo>
                    <a:pt x="11787" y="733051"/>
                  </a:lnTo>
                  <a:lnTo>
                    <a:pt x="19304" y="734568"/>
                  </a:lnTo>
                  <a:lnTo>
                    <a:pt x="291591" y="734568"/>
                  </a:lnTo>
                  <a:lnTo>
                    <a:pt x="299108" y="733051"/>
                  </a:lnTo>
                  <a:lnTo>
                    <a:pt x="305244" y="728916"/>
                  </a:lnTo>
                  <a:lnTo>
                    <a:pt x="309379" y="722780"/>
                  </a:lnTo>
                  <a:lnTo>
                    <a:pt x="310896" y="715264"/>
                  </a:lnTo>
                  <a:lnTo>
                    <a:pt x="310896" y="19304"/>
                  </a:lnTo>
                  <a:lnTo>
                    <a:pt x="309379" y="11787"/>
                  </a:lnTo>
                  <a:lnTo>
                    <a:pt x="305244" y="5651"/>
                  </a:lnTo>
                  <a:lnTo>
                    <a:pt x="299108" y="1516"/>
                  </a:lnTo>
                  <a:lnTo>
                    <a:pt x="291591" y="0"/>
                  </a:lnTo>
                  <a:close/>
                </a:path>
              </a:pathLst>
            </a:custGeom>
            <a:solidFill>
              <a:srgbClr val="699A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232660" y="2529840"/>
              <a:ext cx="279400" cy="734695"/>
            </a:xfrm>
            <a:custGeom>
              <a:avLst/>
              <a:gdLst/>
              <a:ahLst/>
              <a:cxnLst/>
              <a:rect l="l" t="t" r="r" b="b"/>
              <a:pathLst>
                <a:path w="279400" h="734695">
                  <a:moveTo>
                    <a:pt x="271144" y="0"/>
                  </a:moveTo>
                  <a:lnTo>
                    <a:pt x="7746" y="0"/>
                  </a:lnTo>
                  <a:lnTo>
                    <a:pt x="0" y="7747"/>
                  </a:lnTo>
                  <a:lnTo>
                    <a:pt x="0" y="726821"/>
                  </a:lnTo>
                  <a:lnTo>
                    <a:pt x="7746" y="734568"/>
                  </a:lnTo>
                  <a:lnTo>
                    <a:pt x="271144" y="734568"/>
                  </a:lnTo>
                  <a:lnTo>
                    <a:pt x="278891" y="726821"/>
                  </a:lnTo>
                  <a:lnTo>
                    <a:pt x="278891" y="7747"/>
                  </a:lnTo>
                  <a:close/>
                </a:path>
              </a:pathLst>
            </a:custGeom>
            <a:solidFill>
              <a:srgbClr val="17BE7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77440" y="3311651"/>
              <a:ext cx="497205" cy="698500"/>
            </a:xfrm>
            <a:custGeom>
              <a:avLst/>
              <a:gdLst/>
              <a:ahLst/>
              <a:cxnLst/>
              <a:rect l="l" t="t" r="r" b="b"/>
              <a:pathLst>
                <a:path w="497205" h="698500">
                  <a:moveTo>
                    <a:pt x="465963" y="0"/>
                  </a:moveTo>
                  <a:lnTo>
                    <a:pt x="30861" y="0"/>
                  </a:lnTo>
                  <a:lnTo>
                    <a:pt x="18859" y="2428"/>
                  </a:lnTo>
                  <a:lnTo>
                    <a:pt x="9048" y="9048"/>
                  </a:lnTo>
                  <a:lnTo>
                    <a:pt x="2428" y="18859"/>
                  </a:lnTo>
                  <a:lnTo>
                    <a:pt x="0" y="30861"/>
                  </a:lnTo>
                  <a:lnTo>
                    <a:pt x="0" y="667131"/>
                  </a:lnTo>
                  <a:lnTo>
                    <a:pt x="2428" y="679143"/>
                  </a:lnTo>
                  <a:lnTo>
                    <a:pt x="9048" y="688952"/>
                  </a:lnTo>
                  <a:lnTo>
                    <a:pt x="18859" y="695566"/>
                  </a:lnTo>
                  <a:lnTo>
                    <a:pt x="30861" y="697992"/>
                  </a:lnTo>
                  <a:lnTo>
                    <a:pt x="465963" y="697992"/>
                  </a:lnTo>
                  <a:lnTo>
                    <a:pt x="477964" y="695566"/>
                  </a:lnTo>
                  <a:lnTo>
                    <a:pt x="487775" y="688952"/>
                  </a:lnTo>
                  <a:lnTo>
                    <a:pt x="494395" y="679143"/>
                  </a:lnTo>
                  <a:lnTo>
                    <a:pt x="496824" y="667131"/>
                  </a:lnTo>
                  <a:lnTo>
                    <a:pt x="496824" y="30861"/>
                  </a:lnTo>
                  <a:lnTo>
                    <a:pt x="494395" y="18859"/>
                  </a:lnTo>
                  <a:lnTo>
                    <a:pt x="487775" y="9048"/>
                  </a:lnTo>
                  <a:lnTo>
                    <a:pt x="477964" y="2428"/>
                  </a:lnTo>
                  <a:lnTo>
                    <a:pt x="465963" y="0"/>
                  </a:lnTo>
                  <a:close/>
                </a:path>
              </a:pathLst>
            </a:custGeom>
            <a:solidFill>
              <a:srgbClr val="36D5C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049780" y="1725168"/>
              <a:ext cx="824865" cy="734695"/>
            </a:xfrm>
            <a:custGeom>
              <a:avLst/>
              <a:gdLst/>
              <a:ahLst/>
              <a:cxnLst/>
              <a:rect l="l" t="t" r="r" b="b"/>
              <a:pathLst>
                <a:path w="824864" h="734694">
                  <a:moveTo>
                    <a:pt x="778890" y="0"/>
                  </a:moveTo>
                  <a:lnTo>
                    <a:pt x="45593" y="0"/>
                  </a:lnTo>
                  <a:lnTo>
                    <a:pt x="27860" y="3587"/>
                  </a:lnTo>
                  <a:lnTo>
                    <a:pt x="13366" y="13366"/>
                  </a:lnTo>
                  <a:lnTo>
                    <a:pt x="3587" y="27860"/>
                  </a:lnTo>
                  <a:lnTo>
                    <a:pt x="0" y="45593"/>
                  </a:lnTo>
                  <a:lnTo>
                    <a:pt x="0" y="688975"/>
                  </a:lnTo>
                  <a:lnTo>
                    <a:pt x="3587" y="706707"/>
                  </a:lnTo>
                  <a:lnTo>
                    <a:pt x="13366" y="721201"/>
                  </a:lnTo>
                  <a:lnTo>
                    <a:pt x="27860" y="730980"/>
                  </a:lnTo>
                  <a:lnTo>
                    <a:pt x="45593" y="734568"/>
                  </a:lnTo>
                  <a:lnTo>
                    <a:pt x="778890" y="734568"/>
                  </a:lnTo>
                  <a:lnTo>
                    <a:pt x="796623" y="730980"/>
                  </a:lnTo>
                  <a:lnTo>
                    <a:pt x="811117" y="721201"/>
                  </a:lnTo>
                  <a:lnTo>
                    <a:pt x="820896" y="706707"/>
                  </a:lnTo>
                  <a:lnTo>
                    <a:pt x="824483" y="688975"/>
                  </a:lnTo>
                  <a:lnTo>
                    <a:pt x="824483" y="45593"/>
                  </a:lnTo>
                  <a:lnTo>
                    <a:pt x="820896" y="27860"/>
                  </a:lnTo>
                  <a:lnTo>
                    <a:pt x="811117" y="13366"/>
                  </a:lnTo>
                  <a:lnTo>
                    <a:pt x="796623" y="3587"/>
                  </a:lnTo>
                  <a:lnTo>
                    <a:pt x="778890" y="0"/>
                  </a:lnTo>
                  <a:close/>
                </a:path>
              </a:pathLst>
            </a:custGeom>
            <a:solidFill>
              <a:srgbClr val="2EB5E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403604" y="1732788"/>
              <a:ext cx="152400" cy="733425"/>
            </a:xfrm>
            <a:custGeom>
              <a:avLst/>
              <a:gdLst/>
              <a:ahLst/>
              <a:cxnLst/>
              <a:rect l="l" t="t" r="r" b="b"/>
              <a:pathLst>
                <a:path w="152400" h="733425">
                  <a:moveTo>
                    <a:pt x="148209" y="0"/>
                  </a:moveTo>
                  <a:lnTo>
                    <a:pt x="4190" y="0"/>
                  </a:lnTo>
                  <a:lnTo>
                    <a:pt x="0" y="4190"/>
                  </a:lnTo>
                  <a:lnTo>
                    <a:pt x="0" y="728853"/>
                  </a:lnTo>
                  <a:lnTo>
                    <a:pt x="4190" y="733044"/>
                  </a:lnTo>
                  <a:lnTo>
                    <a:pt x="148209" y="733044"/>
                  </a:lnTo>
                  <a:lnTo>
                    <a:pt x="152400" y="728853"/>
                  </a:lnTo>
                  <a:lnTo>
                    <a:pt x="152400" y="4190"/>
                  </a:lnTo>
                  <a:close/>
                </a:path>
              </a:pathLst>
            </a:custGeom>
            <a:solidFill>
              <a:srgbClr val="699AA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799844" y="1732788"/>
              <a:ext cx="207645" cy="733425"/>
            </a:xfrm>
            <a:custGeom>
              <a:avLst/>
              <a:gdLst/>
              <a:ahLst/>
              <a:cxnLst/>
              <a:rect l="l" t="t" r="r" b="b"/>
              <a:pathLst>
                <a:path w="207644" h="733425">
                  <a:moveTo>
                    <a:pt x="201549" y="0"/>
                  </a:moveTo>
                  <a:lnTo>
                    <a:pt x="5714" y="0"/>
                  </a:lnTo>
                  <a:lnTo>
                    <a:pt x="0" y="5714"/>
                  </a:lnTo>
                  <a:lnTo>
                    <a:pt x="0" y="727329"/>
                  </a:lnTo>
                  <a:lnTo>
                    <a:pt x="5714" y="733044"/>
                  </a:lnTo>
                  <a:lnTo>
                    <a:pt x="201549" y="733044"/>
                  </a:lnTo>
                  <a:lnTo>
                    <a:pt x="207263" y="727329"/>
                  </a:lnTo>
                  <a:lnTo>
                    <a:pt x="207263" y="5714"/>
                  </a:lnTo>
                  <a:close/>
                </a:path>
              </a:pathLst>
            </a:custGeom>
            <a:solidFill>
              <a:srgbClr val="17BE7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610868" y="1732787"/>
              <a:ext cx="721360" cy="2265045"/>
            </a:xfrm>
            <a:custGeom>
              <a:avLst/>
              <a:gdLst/>
              <a:ahLst/>
              <a:cxnLst/>
              <a:rect l="l" t="t" r="r" b="b"/>
              <a:pathLst>
                <a:path w="721360" h="2265045">
                  <a:moveTo>
                    <a:pt x="143256" y="3937"/>
                  </a:moveTo>
                  <a:lnTo>
                    <a:pt x="139319" y="0"/>
                  </a:lnTo>
                  <a:lnTo>
                    <a:pt x="3937" y="0"/>
                  </a:lnTo>
                  <a:lnTo>
                    <a:pt x="0" y="3937"/>
                  </a:lnTo>
                  <a:lnTo>
                    <a:pt x="0" y="729107"/>
                  </a:lnTo>
                  <a:lnTo>
                    <a:pt x="3937" y="733044"/>
                  </a:lnTo>
                  <a:lnTo>
                    <a:pt x="139319" y="733044"/>
                  </a:lnTo>
                  <a:lnTo>
                    <a:pt x="143256" y="729107"/>
                  </a:lnTo>
                  <a:lnTo>
                    <a:pt x="143256" y="3937"/>
                  </a:lnTo>
                  <a:close/>
                </a:path>
                <a:path w="721360" h="2265045">
                  <a:moveTo>
                    <a:pt x="720852" y="1590167"/>
                  </a:moveTo>
                  <a:lnTo>
                    <a:pt x="714121" y="1583436"/>
                  </a:lnTo>
                  <a:lnTo>
                    <a:pt x="485267" y="1583436"/>
                  </a:lnTo>
                  <a:lnTo>
                    <a:pt x="478536" y="1590167"/>
                  </a:lnTo>
                  <a:lnTo>
                    <a:pt x="478536" y="2257920"/>
                  </a:lnTo>
                  <a:lnTo>
                    <a:pt x="485267" y="2264664"/>
                  </a:lnTo>
                  <a:lnTo>
                    <a:pt x="714121" y="2264664"/>
                  </a:lnTo>
                  <a:lnTo>
                    <a:pt x="720852" y="2257920"/>
                  </a:lnTo>
                  <a:lnTo>
                    <a:pt x="720852" y="1590167"/>
                  </a:lnTo>
                  <a:close/>
                </a:path>
              </a:pathLst>
            </a:custGeom>
            <a:solidFill>
              <a:srgbClr val="2EB5E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/>
          <p:nvPr/>
        </p:nvSpPr>
        <p:spPr>
          <a:xfrm>
            <a:off x="1702816" y="5577839"/>
            <a:ext cx="2300393" cy="565573"/>
          </a:xfrm>
          <a:custGeom>
            <a:avLst/>
            <a:gdLst/>
            <a:ahLst/>
            <a:cxnLst/>
            <a:rect l="l" t="t" r="r" b="b"/>
            <a:pathLst>
              <a:path w="1725295" h="424179">
                <a:moveTo>
                  <a:pt x="1665986" y="0"/>
                </a:moveTo>
                <a:lnTo>
                  <a:pt x="59181" y="0"/>
                </a:lnTo>
                <a:lnTo>
                  <a:pt x="47371" y="1511"/>
                </a:lnTo>
                <a:lnTo>
                  <a:pt x="9651" y="26619"/>
                </a:lnTo>
                <a:lnTo>
                  <a:pt x="0" y="61607"/>
                </a:lnTo>
                <a:lnTo>
                  <a:pt x="0" y="362813"/>
                </a:lnTo>
                <a:lnTo>
                  <a:pt x="17018" y="405409"/>
                </a:lnTo>
                <a:lnTo>
                  <a:pt x="59181" y="423672"/>
                </a:lnTo>
                <a:lnTo>
                  <a:pt x="1665986" y="423672"/>
                </a:lnTo>
                <a:lnTo>
                  <a:pt x="1708150" y="405409"/>
                </a:lnTo>
                <a:lnTo>
                  <a:pt x="1725168" y="362813"/>
                </a:lnTo>
                <a:lnTo>
                  <a:pt x="1725168" y="278384"/>
                </a:lnTo>
                <a:lnTo>
                  <a:pt x="162051" y="278384"/>
                </a:lnTo>
                <a:lnTo>
                  <a:pt x="156844" y="277622"/>
                </a:lnTo>
                <a:lnTo>
                  <a:pt x="153162" y="274586"/>
                </a:lnTo>
                <a:lnTo>
                  <a:pt x="149478" y="270027"/>
                </a:lnTo>
                <a:lnTo>
                  <a:pt x="149478" y="154406"/>
                </a:lnTo>
                <a:lnTo>
                  <a:pt x="153162" y="149085"/>
                </a:lnTo>
                <a:lnTo>
                  <a:pt x="156844" y="146037"/>
                </a:lnTo>
                <a:lnTo>
                  <a:pt x="162051" y="145275"/>
                </a:lnTo>
                <a:lnTo>
                  <a:pt x="1251863" y="145275"/>
                </a:lnTo>
                <a:lnTo>
                  <a:pt x="1251712" y="143764"/>
                </a:lnTo>
                <a:lnTo>
                  <a:pt x="1252474" y="136144"/>
                </a:lnTo>
                <a:lnTo>
                  <a:pt x="1255395" y="130060"/>
                </a:lnTo>
                <a:lnTo>
                  <a:pt x="1257681" y="123215"/>
                </a:lnTo>
                <a:lnTo>
                  <a:pt x="1287145" y="108013"/>
                </a:lnTo>
                <a:lnTo>
                  <a:pt x="1725168" y="108013"/>
                </a:lnTo>
                <a:lnTo>
                  <a:pt x="1725168" y="61607"/>
                </a:lnTo>
                <a:lnTo>
                  <a:pt x="1708150" y="18249"/>
                </a:lnTo>
                <a:lnTo>
                  <a:pt x="1677796" y="1511"/>
                </a:lnTo>
                <a:lnTo>
                  <a:pt x="1665986" y="0"/>
                </a:lnTo>
                <a:close/>
              </a:path>
              <a:path w="1725295" h="424179">
                <a:moveTo>
                  <a:pt x="1251863" y="145275"/>
                </a:moveTo>
                <a:lnTo>
                  <a:pt x="265556" y="145275"/>
                </a:lnTo>
                <a:lnTo>
                  <a:pt x="270763" y="146037"/>
                </a:lnTo>
                <a:lnTo>
                  <a:pt x="274447" y="149085"/>
                </a:lnTo>
                <a:lnTo>
                  <a:pt x="276732" y="154406"/>
                </a:lnTo>
                <a:lnTo>
                  <a:pt x="278129" y="158965"/>
                </a:lnTo>
                <a:lnTo>
                  <a:pt x="278129" y="264693"/>
                </a:lnTo>
                <a:lnTo>
                  <a:pt x="276732" y="270027"/>
                </a:lnTo>
                <a:lnTo>
                  <a:pt x="274447" y="274586"/>
                </a:lnTo>
                <a:lnTo>
                  <a:pt x="270763" y="277622"/>
                </a:lnTo>
                <a:lnTo>
                  <a:pt x="265556" y="278384"/>
                </a:lnTo>
                <a:lnTo>
                  <a:pt x="1725168" y="278384"/>
                </a:lnTo>
                <a:lnTo>
                  <a:pt x="1725168" y="179501"/>
                </a:lnTo>
                <a:lnTo>
                  <a:pt x="1279779" y="179501"/>
                </a:lnTo>
                <a:lnTo>
                  <a:pt x="1273937" y="177228"/>
                </a:lnTo>
                <a:lnTo>
                  <a:pt x="1267206" y="174180"/>
                </a:lnTo>
                <a:lnTo>
                  <a:pt x="1262761" y="169621"/>
                </a:lnTo>
                <a:lnTo>
                  <a:pt x="1257681" y="164299"/>
                </a:lnTo>
                <a:lnTo>
                  <a:pt x="1255395" y="158203"/>
                </a:lnTo>
                <a:lnTo>
                  <a:pt x="1252474" y="151358"/>
                </a:lnTo>
                <a:lnTo>
                  <a:pt x="1251863" y="145275"/>
                </a:lnTo>
                <a:close/>
              </a:path>
              <a:path w="1725295" h="424179">
                <a:moveTo>
                  <a:pt x="1428495" y="108013"/>
                </a:moveTo>
                <a:lnTo>
                  <a:pt x="1287145" y="108013"/>
                </a:lnTo>
                <a:lnTo>
                  <a:pt x="1293876" y="109524"/>
                </a:lnTo>
                <a:lnTo>
                  <a:pt x="1301242" y="111048"/>
                </a:lnTo>
                <a:lnTo>
                  <a:pt x="1305687" y="114858"/>
                </a:lnTo>
                <a:lnTo>
                  <a:pt x="1312418" y="118656"/>
                </a:lnTo>
                <a:lnTo>
                  <a:pt x="1316101" y="123215"/>
                </a:lnTo>
                <a:lnTo>
                  <a:pt x="1319783" y="130060"/>
                </a:lnTo>
                <a:lnTo>
                  <a:pt x="1320545" y="136144"/>
                </a:lnTo>
                <a:lnTo>
                  <a:pt x="1321943" y="143764"/>
                </a:lnTo>
                <a:lnTo>
                  <a:pt x="1320545" y="151358"/>
                </a:lnTo>
                <a:lnTo>
                  <a:pt x="1319783" y="158203"/>
                </a:lnTo>
                <a:lnTo>
                  <a:pt x="1316101" y="164299"/>
                </a:lnTo>
                <a:lnTo>
                  <a:pt x="1312418" y="169621"/>
                </a:lnTo>
                <a:lnTo>
                  <a:pt x="1301242" y="177228"/>
                </a:lnTo>
                <a:lnTo>
                  <a:pt x="1293876" y="179501"/>
                </a:lnTo>
                <a:lnTo>
                  <a:pt x="1421892" y="179501"/>
                </a:lnTo>
                <a:lnTo>
                  <a:pt x="1395221" y="151358"/>
                </a:lnTo>
                <a:lnTo>
                  <a:pt x="1393698" y="143764"/>
                </a:lnTo>
                <a:lnTo>
                  <a:pt x="1395221" y="136144"/>
                </a:lnTo>
                <a:lnTo>
                  <a:pt x="1395983" y="130060"/>
                </a:lnTo>
                <a:lnTo>
                  <a:pt x="1399667" y="123215"/>
                </a:lnTo>
                <a:lnTo>
                  <a:pt x="1403350" y="118656"/>
                </a:lnTo>
                <a:lnTo>
                  <a:pt x="1409954" y="114858"/>
                </a:lnTo>
                <a:lnTo>
                  <a:pt x="1414399" y="111048"/>
                </a:lnTo>
                <a:lnTo>
                  <a:pt x="1421892" y="109524"/>
                </a:lnTo>
                <a:lnTo>
                  <a:pt x="1428495" y="108013"/>
                </a:lnTo>
                <a:close/>
              </a:path>
              <a:path w="1725295" h="424179">
                <a:moveTo>
                  <a:pt x="1559433" y="108013"/>
                </a:moveTo>
                <a:lnTo>
                  <a:pt x="1428495" y="108013"/>
                </a:lnTo>
                <a:lnTo>
                  <a:pt x="1435862" y="109524"/>
                </a:lnTo>
                <a:lnTo>
                  <a:pt x="1441831" y="111048"/>
                </a:lnTo>
                <a:lnTo>
                  <a:pt x="1448435" y="114858"/>
                </a:lnTo>
                <a:lnTo>
                  <a:pt x="1452880" y="118656"/>
                </a:lnTo>
                <a:lnTo>
                  <a:pt x="1458087" y="123215"/>
                </a:lnTo>
                <a:lnTo>
                  <a:pt x="1460373" y="130060"/>
                </a:lnTo>
                <a:lnTo>
                  <a:pt x="1463294" y="136144"/>
                </a:lnTo>
                <a:lnTo>
                  <a:pt x="1464056" y="143764"/>
                </a:lnTo>
                <a:lnTo>
                  <a:pt x="1463294" y="151358"/>
                </a:lnTo>
                <a:lnTo>
                  <a:pt x="1460373" y="158203"/>
                </a:lnTo>
                <a:lnTo>
                  <a:pt x="1458087" y="164299"/>
                </a:lnTo>
                <a:lnTo>
                  <a:pt x="1448435" y="174180"/>
                </a:lnTo>
                <a:lnTo>
                  <a:pt x="1441831" y="177228"/>
                </a:lnTo>
                <a:lnTo>
                  <a:pt x="1435862" y="179501"/>
                </a:lnTo>
                <a:lnTo>
                  <a:pt x="1552067" y="179501"/>
                </a:lnTo>
                <a:lnTo>
                  <a:pt x="1524635" y="151358"/>
                </a:lnTo>
                <a:lnTo>
                  <a:pt x="1524635" y="136144"/>
                </a:lnTo>
                <a:lnTo>
                  <a:pt x="1552067" y="109524"/>
                </a:lnTo>
                <a:lnTo>
                  <a:pt x="1559433" y="108013"/>
                </a:lnTo>
                <a:close/>
              </a:path>
              <a:path w="1725295" h="424179">
                <a:moveTo>
                  <a:pt x="1725168" y="108013"/>
                </a:moveTo>
                <a:lnTo>
                  <a:pt x="1559433" y="108013"/>
                </a:lnTo>
                <a:lnTo>
                  <a:pt x="1566799" y="109524"/>
                </a:lnTo>
                <a:lnTo>
                  <a:pt x="1572768" y="111048"/>
                </a:lnTo>
                <a:lnTo>
                  <a:pt x="1594231" y="136144"/>
                </a:lnTo>
                <a:lnTo>
                  <a:pt x="1594231" y="151358"/>
                </a:lnTo>
                <a:lnTo>
                  <a:pt x="1566799" y="179501"/>
                </a:lnTo>
                <a:lnTo>
                  <a:pt x="1725168" y="179501"/>
                </a:lnTo>
                <a:lnTo>
                  <a:pt x="1725168" y="108013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569501" y="4048253"/>
            <a:ext cx="792480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Slow  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ch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1467" spc="7" dirty="0">
                <a:solidFill>
                  <a:srgbClr val="3B3B3B"/>
                </a:solidFill>
                <a:latin typeface="Arial"/>
                <a:cs typeface="Arial"/>
              </a:rPr>
              <a:t>g</a:t>
            </a:r>
            <a:r>
              <a:rPr sz="1467" spc="-13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ng</a:t>
            </a:r>
            <a:endParaRPr sz="146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465815" y="3832522"/>
            <a:ext cx="70950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Rapidly  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u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p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d</a:t>
            </a:r>
            <a:r>
              <a:rPr sz="1467" spc="-7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1467" dirty="0">
                <a:solidFill>
                  <a:srgbClr val="3B3B3B"/>
                </a:solidFill>
                <a:latin typeface="Arial"/>
                <a:cs typeface="Arial"/>
              </a:rPr>
              <a:t>ted</a:t>
            </a:r>
            <a:endParaRPr sz="14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D3423E-CD2F-460F-AC71-08934C63CCB6}"/>
              </a:ext>
            </a:extLst>
          </p:cNvPr>
          <p:cNvCxnSpPr/>
          <p:nvPr/>
        </p:nvCxnSpPr>
        <p:spPr>
          <a:xfrm>
            <a:off x="1066800" y="1506030"/>
            <a:ext cx="52120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E96F8249-613B-431D-A298-6CEED6230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59647"/>
              </p:ext>
            </p:extLst>
          </p:nvPr>
        </p:nvGraphicFramePr>
        <p:xfrm>
          <a:off x="952500" y="790575"/>
          <a:ext cx="10506075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84E69B-3F8D-4F5C-BF5B-65777DA0E249}"/>
              </a:ext>
            </a:extLst>
          </p:cNvPr>
          <p:cNvSpPr/>
          <p:nvPr/>
        </p:nvSpPr>
        <p:spPr>
          <a:xfrm>
            <a:off x="952499" y="4943167"/>
            <a:ext cx="10506075" cy="81760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 descr="Earth Globe Americas">
            <a:extLst>
              <a:ext uri="{FF2B5EF4-FFF2-40B4-BE49-F238E27FC236}">
                <a16:creationId xmlns:a16="http://schemas.microsoft.com/office/drawing/2014/main" id="{571D2E43-3707-4373-BAC1-60F8EB82747E}"/>
              </a:ext>
            </a:extLst>
          </p:cNvPr>
          <p:cNvSpPr/>
          <p:nvPr/>
        </p:nvSpPr>
        <p:spPr>
          <a:xfrm>
            <a:off x="1222958" y="5134774"/>
            <a:ext cx="449683" cy="43439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3A8AA-9A92-4CE4-9F17-85D0F5460B64}"/>
              </a:ext>
            </a:extLst>
          </p:cNvPr>
          <p:cNvSpPr txBox="1"/>
          <p:nvPr/>
        </p:nvSpPr>
        <p:spPr>
          <a:xfrm>
            <a:off x="1876425" y="5107500"/>
            <a:ext cx="758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wget</a:t>
            </a:r>
            <a:r>
              <a:rPr lang="en-US" sz="2400" dirty="0"/>
              <a:t> -</a:t>
            </a:r>
            <a:r>
              <a:rPr lang="en-US" sz="2400" dirty="0" err="1"/>
              <a:t>qO</a:t>
            </a:r>
            <a:r>
              <a:rPr lang="en-US" sz="2400" dirty="0"/>
              <a:t>- https://get.docker.com/ | </a:t>
            </a:r>
            <a:r>
              <a:rPr lang="en-US" sz="2400" dirty="0" err="1"/>
              <a:t>sh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6112E-7541-4FF1-AA1B-54A7022C0863}"/>
              </a:ext>
            </a:extLst>
          </p:cNvPr>
          <p:cNvSpPr txBox="1"/>
          <p:nvPr/>
        </p:nvSpPr>
        <p:spPr>
          <a:xfrm>
            <a:off x="5108257" y="4137519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OR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72131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574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Docker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71407B-00D4-42BE-A403-40111DC8FDFB}"/>
              </a:ext>
            </a:extLst>
          </p:cNvPr>
          <p:cNvCxnSpPr/>
          <p:nvPr/>
        </p:nvCxnSpPr>
        <p:spPr>
          <a:xfrm>
            <a:off x="1916430" y="3695700"/>
            <a:ext cx="80467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90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cker Engine Components Flow">
            <a:extLst>
              <a:ext uri="{FF2B5EF4-FFF2-40B4-BE49-F238E27FC236}">
                <a16:creationId xmlns:a16="http://schemas.microsoft.com/office/drawing/2014/main" id="{6FCA9296-BFB0-49CB-B2A4-CDA61012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306" y="643467"/>
            <a:ext cx="71193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9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Engine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160" y="1027906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  <a:tabLst>
                <a:tab pos="627063" algn="l"/>
              </a:tabLst>
            </a:pPr>
            <a:r>
              <a:rPr lang="en-US" dirty="0"/>
              <a:t>Docker Engine is a client-server application with these major components:</a:t>
            </a:r>
          </a:p>
          <a:p>
            <a:pPr marL="457200" lvl="1" indent="0">
              <a:lnSpc>
                <a:spcPct val="100000"/>
              </a:lnSpc>
              <a:buNone/>
              <a:tabLst>
                <a:tab pos="627063" algn="l"/>
              </a:tabLst>
            </a:pPr>
            <a:endParaRPr lang="en-US" sz="2000" dirty="0"/>
          </a:p>
          <a:p>
            <a:pPr lvl="1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A server which is a type of long-running program called a daemon process (the </a:t>
            </a:r>
            <a:r>
              <a:rPr lang="en-US" sz="2000" b="1" i="1" dirty="0" err="1"/>
              <a:t>dockerd</a:t>
            </a:r>
            <a:r>
              <a:rPr lang="en-US" sz="2000" dirty="0"/>
              <a:t> command).</a:t>
            </a:r>
          </a:p>
          <a:p>
            <a:pPr lvl="1">
              <a:lnSpc>
                <a:spcPct val="100000"/>
              </a:lnSpc>
              <a:tabLst>
                <a:tab pos="627063" algn="l"/>
              </a:tabLst>
            </a:pPr>
            <a:endParaRPr lang="en-US" sz="2000" dirty="0"/>
          </a:p>
          <a:p>
            <a:pPr lvl="1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A REST API which specifies interfaces that programs can use to talk to the daemon and instruct it what to do.</a:t>
            </a:r>
          </a:p>
          <a:p>
            <a:pPr lvl="1">
              <a:lnSpc>
                <a:spcPct val="100000"/>
              </a:lnSpc>
              <a:tabLst>
                <a:tab pos="627063" algn="l"/>
              </a:tabLst>
            </a:pPr>
            <a:endParaRPr lang="en-US" sz="2000" dirty="0"/>
          </a:p>
          <a:p>
            <a:pPr lvl="1">
              <a:lnSpc>
                <a:spcPct val="100000"/>
              </a:lnSpc>
              <a:tabLst>
                <a:tab pos="627063" algn="l"/>
              </a:tabLst>
            </a:pPr>
            <a:r>
              <a:rPr lang="en-US" sz="2000" dirty="0"/>
              <a:t>A command line interface (CLI) client (the docker command).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8D5559-59BA-4130-B795-3A4687E0A054}"/>
              </a:ext>
            </a:extLst>
          </p:cNvPr>
          <p:cNvCxnSpPr/>
          <p:nvPr/>
        </p:nvCxnSpPr>
        <p:spPr>
          <a:xfrm>
            <a:off x="939800" y="1028700"/>
            <a:ext cx="32004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73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DCB6B-1742-481A-88D1-6236E4BE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6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7237E-7B3F-4CF8-BEAF-77BAE288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5745"/>
            <a:ext cx="10905066" cy="40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Underlying Technology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160" y="1027906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  <a:tabLst>
                <a:tab pos="627063" algn="l"/>
              </a:tabLst>
            </a:pPr>
            <a:r>
              <a:rPr lang="en-US" dirty="0"/>
              <a:t>Docker is written in Go and takes advantage of several features of the Linux kernel to deliver its functionality.</a:t>
            </a: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endParaRPr lang="en-US" sz="2000" dirty="0"/>
          </a:p>
          <a:p>
            <a:pPr lvl="1">
              <a:lnSpc>
                <a:spcPct val="150000"/>
              </a:lnSpc>
              <a:tabLst>
                <a:tab pos="627063" algn="l"/>
              </a:tabLst>
            </a:pPr>
            <a:r>
              <a:rPr lang="en-US" dirty="0"/>
              <a:t>Namespaces</a:t>
            </a:r>
          </a:p>
          <a:p>
            <a:pPr lvl="1">
              <a:lnSpc>
                <a:spcPct val="150000"/>
              </a:lnSpc>
              <a:tabLst>
                <a:tab pos="627063" algn="l"/>
              </a:tabLst>
            </a:pPr>
            <a:r>
              <a:rPr lang="en-US" dirty="0"/>
              <a:t>Control Groups</a:t>
            </a:r>
          </a:p>
          <a:p>
            <a:pPr lvl="1">
              <a:lnSpc>
                <a:spcPct val="150000"/>
              </a:lnSpc>
              <a:tabLst>
                <a:tab pos="627063" algn="l"/>
              </a:tabLst>
            </a:pPr>
            <a:r>
              <a:rPr lang="en-US" dirty="0"/>
              <a:t>Union file systems</a:t>
            </a:r>
          </a:p>
          <a:p>
            <a:pPr lvl="1">
              <a:lnSpc>
                <a:spcPct val="150000"/>
              </a:lnSpc>
              <a:tabLst>
                <a:tab pos="627063" algn="l"/>
              </a:tabLst>
            </a:pPr>
            <a:r>
              <a:rPr lang="en-US" dirty="0"/>
              <a:t>Container Format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8D5559-59BA-4130-B795-3A4687E0A054}"/>
              </a:ext>
            </a:extLst>
          </p:cNvPr>
          <p:cNvCxnSpPr/>
          <p:nvPr/>
        </p:nvCxnSpPr>
        <p:spPr>
          <a:xfrm>
            <a:off x="949325" y="1046162"/>
            <a:ext cx="60350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CA90A4C-9A42-4CA6-A558-40856302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29" y="2353469"/>
            <a:ext cx="6552751" cy="27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48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Namespaces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35" y="846931"/>
            <a:ext cx="11103591" cy="5353844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  <a:tabLst>
                <a:tab pos="627063" algn="l"/>
              </a:tabLst>
            </a:pPr>
            <a:r>
              <a:rPr lang="en-US" dirty="0"/>
              <a:t>Docker uses a technology called namespaces to provide the isolated workspace called the container. When you run a container, Docker creates a set of namespaces for that container.</a:t>
            </a: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These namespaces provide a layer of isolation. Each aspect of a container runs in a separate namespace and its access is limited to that namespace.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Docker Engine uses namespaces such as the following on Linux: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i="1" dirty="0"/>
              <a:t>The </a:t>
            </a:r>
            <a:r>
              <a:rPr lang="en-US" sz="2000" b="1" i="1" dirty="0" err="1"/>
              <a:t>pid</a:t>
            </a:r>
            <a:r>
              <a:rPr lang="en-US" sz="2000" i="1" dirty="0"/>
              <a:t> namespace: Process isolation (PID: Process ID).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i="1" dirty="0"/>
              <a:t>The </a:t>
            </a:r>
            <a:r>
              <a:rPr lang="en-US" sz="2000" b="1" i="1" dirty="0"/>
              <a:t>net</a:t>
            </a:r>
            <a:r>
              <a:rPr lang="en-US" sz="2000" i="1" dirty="0"/>
              <a:t> namespace: Managing network interfaces (NET: Networking).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i="1" dirty="0"/>
              <a:t>The </a:t>
            </a:r>
            <a:r>
              <a:rPr lang="en-US" sz="2000" b="1" i="1" dirty="0" err="1"/>
              <a:t>ipc</a:t>
            </a:r>
            <a:r>
              <a:rPr lang="en-US" sz="2000" i="1" dirty="0"/>
              <a:t> namespace: Managing access to IPC resources (IPC: </a:t>
            </a:r>
            <a:r>
              <a:rPr lang="en-US" sz="2000" i="1" dirty="0" err="1"/>
              <a:t>InterProcess</a:t>
            </a:r>
            <a:r>
              <a:rPr lang="en-US" sz="2000" i="1" dirty="0"/>
              <a:t> Communication).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i="1" dirty="0"/>
              <a:t>The </a:t>
            </a:r>
            <a:r>
              <a:rPr lang="en-US" sz="2000" b="1" i="1" dirty="0" err="1"/>
              <a:t>mnt</a:t>
            </a:r>
            <a:r>
              <a:rPr lang="en-US" sz="2000" i="1" dirty="0"/>
              <a:t> namespace: Managing filesystem mount points (MNT: Mount).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i="1" dirty="0"/>
              <a:t>The </a:t>
            </a:r>
            <a:r>
              <a:rPr lang="en-US" sz="2000" b="1" i="1" dirty="0" err="1"/>
              <a:t>uts</a:t>
            </a:r>
            <a:r>
              <a:rPr lang="en-US" sz="2000" i="1" dirty="0"/>
              <a:t> namespace: Isolating kernel and version identifiers. (UTS: Unix Timesharing System).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8D5559-59BA-4130-B795-3A4687E0A054}"/>
              </a:ext>
            </a:extLst>
          </p:cNvPr>
          <p:cNvCxnSpPr/>
          <p:nvPr/>
        </p:nvCxnSpPr>
        <p:spPr>
          <a:xfrm>
            <a:off x="949325" y="1046162"/>
            <a:ext cx="28346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11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FCD398-10C3-4328-AD49-8E5FA601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Others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sz="1900" dirty="0">
              <a:solidFill>
                <a:srgbClr val="000000"/>
              </a:solidFill>
            </a:endParaRPr>
          </a:p>
          <a:p>
            <a:pPr lvl="1">
              <a:tabLst>
                <a:tab pos="627063" algn="l"/>
              </a:tabLst>
            </a:pPr>
            <a:r>
              <a:rPr lang="en-US" sz="1900" b="1" dirty="0">
                <a:solidFill>
                  <a:srgbClr val="000000"/>
                </a:solidFill>
              </a:rPr>
              <a:t>Control Groups </a:t>
            </a:r>
            <a:r>
              <a:rPr lang="en-US" sz="1900" dirty="0">
                <a:solidFill>
                  <a:srgbClr val="000000"/>
                </a:solidFill>
              </a:rPr>
              <a:t>- Docker Engine on Linux also relies on another technology called control groups (</a:t>
            </a:r>
            <a:r>
              <a:rPr lang="en-US" sz="1900" b="1" i="1" dirty="0" err="1">
                <a:solidFill>
                  <a:srgbClr val="000000"/>
                </a:solidFill>
              </a:rPr>
              <a:t>cgroups</a:t>
            </a:r>
            <a:r>
              <a:rPr lang="en-US" sz="1900" dirty="0">
                <a:solidFill>
                  <a:srgbClr val="000000"/>
                </a:solidFill>
              </a:rPr>
              <a:t>). A </a:t>
            </a:r>
            <a:r>
              <a:rPr lang="en-US" sz="1900" dirty="0" err="1">
                <a:solidFill>
                  <a:srgbClr val="000000"/>
                </a:solidFill>
              </a:rPr>
              <a:t>cgroup</a:t>
            </a:r>
            <a:r>
              <a:rPr lang="en-US" sz="1900" dirty="0">
                <a:solidFill>
                  <a:srgbClr val="000000"/>
                </a:solidFill>
              </a:rPr>
              <a:t> limits an application to a specific set of resources.</a:t>
            </a:r>
          </a:p>
          <a:p>
            <a:pPr lvl="1">
              <a:tabLst>
                <a:tab pos="627063" algn="l"/>
              </a:tabLst>
            </a:pPr>
            <a:endParaRPr lang="en-US" sz="1900" dirty="0">
              <a:solidFill>
                <a:srgbClr val="000000"/>
              </a:solidFill>
            </a:endParaRPr>
          </a:p>
          <a:p>
            <a:pPr lvl="1">
              <a:tabLst>
                <a:tab pos="627063" algn="l"/>
              </a:tabLst>
            </a:pPr>
            <a:r>
              <a:rPr lang="en-US" sz="1900" b="1" dirty="0">
                <a:solidFill>
                  <a:srgbClr val="000000"/>
                </a:solidFill>
              </a:rPr>
              <a:t>Union File Systems </a:t>
            </a:r>
            <a:r>
              <a:rPr lang="en-US" sz="1900" dirty="0">
                <a:solidFill>
                  <a:srgbClr val="000000"/>
                </a:solidFill>
              </a:rPr>
              <a:t>- Union file systems, or </a:t>
            </a:r>
            <a:r>
              <a:rPr lang="en-US" sz="1900" b="1" i="1" dirty="0" err="1">
                <a:solidFill>
                  <a:srgbClr val="000000"/>
                </a:solidFill>
              </a:rPr>
              <a:t>UnionFS</a:t>
            </a:r>
            <a:r>
              <a:rPr lang="en-US" sz="1900" dirty="0">
                <a:solidFill>
                  <a:srgbClr val="000000"/>
                </a:solidFill>
              </a:rPr>
              <a:t>, are file systems that operate by creating layers, making them very lightweight and fast. Docker Engine uses </a:t>
            </a:r>
            <a:r>
              <a:rPr lang="en-US" sz="1900" dirty="0" err="1">
                <a:solidFill>
                  <a:srgbClr val="000000"/>
                </a:solidFill>
              </a:rPr>
              <a:t>UnionFS</a:t>
            </a:r>
            <a:r>
              <a:rPr lang="en-US" sz="1900" dirty="0">
                <a:solidFill>
                  <a:srgbClr val="000000"/>
                </a:solidFill>
              </a:rPr>
              <a:t> to provide the building blocks for containers.</a:t>
            </a:r>
          </a:p>
          <a:p>
            <a:pPr lvl="1">
              <a:tabLst>
                <a:tab pos="627063" algn="l"/>
              </a:tabLst>
            </a:pPr>
            <a:endParaRPr lang="en-US" sz="1900" dirty="0">
              <a:solidFill>
                <a:srgbClr val="000000"/>
              </a:solidFill>
            </a:endParaRPr>
          </a:p>
          <a:p>
            <a:pPr lvl="1">
              <a:tabLst>
                <a:tab pos="627063" algn="l"/>
              </a:tabLst>
            </a:pPr>
            <a:r>
              <a:rPr lang="en-US" sz="1900" b="1" dirty="0">
                <a:solidFill>
                  <a:srgbClr val="000000"/>
                </a:solidFill>
              </a:rPr>
              <a:t>Container Format </a:t>
            </a:r>
            <a:r>
              <a:rPr lang="en-US" sz="1900" dirty="0">
                <a:solidFill>
                  <a:srgbClr val="000000"/>
                </a:solidFill>
              </a:rPr>
              <a:t>- Docker Engine combines the namespaces, control groups, and </a:t>
            </a:r>
            <a:r>
              <a:rPr lang="en-US" sz="1900" dirty="0" err="1">
                <a:solidFill>
                  <a:srgbClr val="000000"/>
                </a:solidFill>
              </a:rPr>
              <a:t>UnionFS</a:t>
            </a:r>
            <a:r>
              <a:rPr lang="en-US" sz="1900" dirty="0">
                <a:solidFill>
                  <a:srgbClr val="000000"/>
                </a:solidFill>
              </a:rPr>
              <a:t> into a wrapper called a container format. The default container format is </a:t>
            </a:r>
            <a:r>
              <a:rPr lang="en-US" sz="1900" b="1" i="1" dirty="0" err="1">
                <a:solidFill>
                  <a:srgbClr val="000000"/>
                </a:solidFill>
              </a:rPr>
              <a:t>libcontainer</a:t>
            </a:r>
            <a:r>
              <a:rPr lang="en-US" sz="1900" b="1" i="1" dirty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  <a:tabLst>
                <a:tab pos="627063" algn="l"/>
              </a:tabLst>
            </a:pPr>
            <a:endParaRPr lang="en-US" sz="1900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33353E-3901-437F-8A19-7CE7E74B6AEF}"/>
              </a:ext>
            </a:extLst>
          </p:cNvPr>
          <p:cNvCxnSpPr/>
          <p:nvPr/>
        </p:nvCxnSpPr>
        <p:spPr>
          <a:xfrm>
            <a:off x="949325" y="1046162"/>
            <a:ext cx="14630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4CB116-8A03-4488-AE63-39BCCEA56F67}"/>
              </a:ext>
            </a:extLst>
          </p:cNvPr>
          <p:cNvCxnSpPr/>
          <p:nvPr/>
        </p:nvCxnSpPr>
        <p:spPr>
          <a:xfrm>
            <a:off x="749300" y="3429000"/>
            <a:ext cx="1463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3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59CE4-5375-4AA2-90A9-4EAF5F8B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4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405666"/>
            <a:ext cx="5611707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800" spc="13" dirty="0"/>
              <a:t>Application</a:t>
            </a:r>
            <a:r>
              <a:rPr sz="3800" spc="-60" dirty="0"/>
              <a:t> </a:t>
            </a:r>
            <a:r>
              <a:rPr sz="3800" spc="13" dirty="0"/>
              <a:t>Modernization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1598168" y="1382776"/>
            <a:ext cx="2300393" cy="341184"/>
          </a:xfrm>
          <a:prstGeom prst="rect">
            <a:avLst/>
          </a:prstGeom>
          <a:ln w="25908">
            <a:solidFill>
              <a:srgbClr val="127BB4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53147">
              <a:spcBef>
                <a:spcPts val="420"/>
              </a:spcBef>
            </a:pP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Application</a:t>
            </a:r>
            <a:r>
              <a:rPr sz="1867" spc="-80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244355"/>
                </a:solidFill>
                <a:latin typeface="Arial"/>
                <a:cs typeface="Arial"/>
              </a:rPr>
              <a:t>Code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7729" y="1958848"/>
            <a:ext cx="606212" cy="593512"/>
          </a:xfrm>
          <a:custGeom>
            <a:avLst/>
            <a:gdLst/>
            <a:ahLst/>
            <a:cxnLst/>
            <a:rect l="l" t="t" r="r" b="b"/>
            <a:pathLst>
              <a:path w="454660" h="445135">
                <a:moveTo>
                  <a:pt x="227076" y="0"/>
                </a:moveTo>
                <a:lnTo>
                  <a:pt x="181329" y="4518"/>
                </a:lnTo>
                <a:lnTo>
                  <a:pt x="138713" y="17478"/>
                </a:lnTo>
                <a:lnTo>
                  <a:pt x="100142" y="37986"/>
                </a:lnTo>
                <a:lnTo>
                  <a:pt x="66532" y="65150"/>
                </a:lnTo>
                <a:lnTo>
                  <a:pt x="38797" y="98077"/>
                </a:lnTo>
                <a:lnTo>
                  <a:pt x="17853" y="135874"/>
                </a:lnTo>
                <a:lnTo>
                  <a:pt x="4615" y="177647"/>
                </a:lnTo>
                <a:lnTo>
                  <a:pt x="0" y="222503"/>
                </a:lnTo>
                <a:lnTo>
                  <a:pt x="4615" y="267360"/>
                </a:lnTo>
                <a:lnTo>
                  <a:pt x="17853" y="309133"/>
                </a:lnTo>
                <a:lnTo>
                  <a:pt x="38797" y="346930"/>
                </a:lnTo>
                <a:lnTo>
                  <a:pt x="66532" y="379857"/>
                </a:lnTo>
                <a:lnTo>
                  <a:pt x="100142" y="407021"/>
                </a:lnTo>
                <a:lnTo>
                  <a:pt x="138713" y="427529"/>
                </a:lnTo>
                <a:lnTo>
                  <a:pt x="181329" y="440489"/>
                </a:lnTo>
                <a:lnTo>
                  <a:pt x="227076" y="445007"/>
                </a:lnTo>
                <a:lnTo>
                  <a:pt x="272822" y="440489"/>
                </a:lnTo>
                <a:lnTo>
                  <a:pt x="315438" y="427529"/>
                </a:lnTo>
                <a:lnTo>
                  <a:pt x="354009" y="407021"/>
                </a:lnTo>
                <a:lnTo>
                  <a:pt x="387619" y="379856"/>
                </a:lnTo>
                <a:lnTo>
                  <a:pt x="415354" y="346930"/>
                </a:lnTo>
                <a:lnTo>
                  <a:pt x="436298" y="309133"/>
                </a:lnTo>
                <a:lnTo>
                  <a:pt x="449536" y="267360"/>
                </a:lnTo>
                <a:lnTo>
                  <a:pt x="454152" y="222503"/>
                </a:lnTo>
                <a:lnTo>
                  <a:pt x="449536" y="177647"/>
                </a:lnTo>
                <a:lnTo>
                  <a:pt x="436298" y="135874"/>
                </a:lnTo>
                <a:lnTo>
                  <a:pt x="415354" y="98077"/>
                </a:lnTo>
                <a:lnTo>
                  <a:pt x="387619" y="65150"/>
                </a:lnTo>
                <a:lnTo>
                  <a:pt x="354009" y="37986"/>
                </a:lnTo>
                <a:lnTo>
                  <a:pt x="315438" y="17478"/>
                </a:lnTo>
                <a:lnTo>
                  <a:pt x="272822" y="4518"/>
                </a:lnTo>
                <a:lnTo>
                  <a:pt x="227076" y="0"/>
                </a:lnTo>
                <a:close/>
              </a:path>
            </a:pathLst>
          </a:custGeom>
          <a:solidFill>
            <a:srgbClr val="1AAAF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875280" y="1991359"/>
            <a:ext cx="638387" cy="593512"/>
          </a:xfrm>
          <a:custGeom>
            <a:avLst/>
            <a:gdLst/>
            <a:ahLst/>
            <a:cxnLst/>
            <a:rect l="l" t="t" r="r" b="b"/>
            <a:pathLst>
              <a:path w="478789" h="445135">
                <a:moveTo>
                  <a:pt x="239267" y="0"/>
                </a:moveTo>
                <a:lnTo>
                  <a:pt x="0" y="445007"/>
                </a:lnTo>
                <a:lnTo>
                  <a:pt x="478535" y="445007"/>
                </a:lnTo>
                <a:lnTo>
                  <a:pt x="239267" y="0"/>
                </a:lnTo>
                <a:close/>
              </a:path>
            </a:pathLst>
          </a:custGeom>
          <a:solidFill>
            <a:srgbClr val="EE49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950720" y="2783839"/>
            <a:ext cx="648545" cy="701040"/>
          </a:xfrm>
          <a:custGeom>
            <a:avLst/>
            <a:gdLst/>
            <a:ahLst/>
            <a:cxnLst/>
            <a:rect l="l" t="t" r="r" b="b"/>
            <a:pathLst>
              <a:path w="486410" h="525780">
                <a:moveTo>
                  <a:pt x="243078" y="0"/>
                </a:moveTo>
                <a:lnTo>
                  <a:pt x="0" y="262889"/>
                </a:lnTo>
                <a:lnTo>
                  <a:pt x="243078" y="525780"/>
                </a:lnTo>
                <a:lnTo>
                  <a:pt x="486155" y="262889"/>
                </a:lnTo>
                <a:lnTo>
                  <a:pt x="243078" y="0"/>
                </a:lnTo>
                <a:close/>
              </a:path>
            </a:pathLst>
          </a:custGeom>
          <a:solidFill>
            <a:srgbClr val="845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826511" y="3023615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611124" y="0"/>
                </a:moveTo>
                <a:lnTo>
                  <a:pt x="115443" y="0"/>
                </a:lnTo>
                <a:lnTo>
                  <a:pt x="0" y="332231"/>
                </a:lnTo>
                <a:lnTo>
                  <a:pt x="495681" y="332231"/>
                </a:lnTo>
                <a:lnTo>
                  <a:pt x="611124" y="0"/>
                </a:lnTo>
                <a:close/>
              </a:path>
            </a:pathLst>
          </a:custGeom>
          <a:solidFill>
            <a:srgbClr val="FFB46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175505" y="2322576"/>
            <a:ext cx="1628140" cy="545253"/>
          </a:xfrm>
          <a:custGeom>
            <a:avLst/>
            <a:gdLst/>
            <a:ahLst/>
            <a:cxnLst/>
            <a:rect l="l" t="t" r="r" b="b"/>
            <a:pathLst>
              <a:path w="1221104" h="408939">
                <a:moveTo>
                  <a:pt x="1016508" y="0"/>
                </a:moveTo>
                <a:lnTo>
                  <a:pt x="1016508" y="102107"/>
                </a:lnTo>
                <a:lnTo>
                  <a:pt x="0" y="102107"/>
                </a:lnTo>
                <a:lnTo>
                  <a:pt x="0" y="306323"/>
                </a:lnTo>
                <a:lnTo>
                  <a:pt x="1016508" y="306323"/>
                </a:lnTo>
                <a:lnTo>
                  <a:pt x="1016508" y="408431"/>
                </a:lnTo>
                <a:lnTo>
                  <a:pt x="1220724" y="204215"/>
                </a:lnTo>
                <a:lnTo>
                  <a:pt x="1016508" y="0"/>
                </a:lnTo>
                <a:close/>
              </a:path>
            </a:pathLst>
          </a:custGeom>
          <a:solidFill>
            <a:srgbClr val="EE49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59292" y="4173051"/>
            <a:ext cx="20616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solidFill>
                  <a:srgbClr val="244355"/>
                </a:solidFill>
                <a:latin typeface="Arial"/>
                <a:cs typeface="Arial"/>
              </a:rPr>
              <a:t>Developer</a:t>
            </a:r>
            <a:r>
              <a:rPr sz="1867" b="1" spc="-100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244355"/>
                </a:solidFill>
                <a:latin typeface="Arial"/>
                <a:cs typeface="Arial"/>
              </a:rPr>
              <a:t>Issues: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291" y="4559129"/>
            <a:ext cx="4887805" cy="13715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6773" indent="-382684">
              <a:spcBef>
                <a:spcPts val="133"/>
              </a:spcBef>
              <a:buChar char="•"/>
              <a:tabLst>
                <a:tab pos="398770" algn="l"/>
                <a:tab pos="399617" algn="l"/>
              </a:tabLst>
            </a:pPr>
            <a:r>
              <a:rPr sz="1867" spc="-7" dirty="0">
                <a:solidFill>
                  <a:srgbClr val="244355"/>
                </a:solidFill>
                <a:latin typeface="Arial"/>
                <a:cs typeface="Arial"/>
              </a:rPr>
              <a:t>Minor </a:t>
            </a: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code changes require full</a:t>
            </a:r>
            <a:r>
              <a:rPr sz="1867" spc="-220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re-compile  and</a:t>
            </a:r>
            <a:r>
              <a:rPr sz="1867" spc="-33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re-test</a:t>
            </a:r>
            <a:endParaRPr sz="1867" dirty="0">
              <a:latin typeface="Arial"/>
              <a:cs typeface="Arial"/>
            </a:endParaRPr>
          </a:p>
          <a:p>
            <a:pPr marL="403003" indent="-386070">
              <a:spcBef>
                <a:spcPts val="807"/>
              </a:spcBef>
              <a:buChar char="•"/>
              <a:tabLst>
                <a:tab pos="402157" algn="l"/>
                <a:tab pos="403003" algn="l"/>
              </a:tabLst>
            </a:pP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Application becomes single point of</a:t>
            </a:r>
            <a:r>
              <a:rPr lang="en-US" sz="1867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spc="-253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failure</a:t>
            </a:r>
            <a:endParaRPr sz="1867" dirty="0">
              <a:latin typeface="Arial"/>
              <a:cs typeface="Arial"/>
            </a:endParaRPr>
          </a:p>
          <a:p>
            <a:pPr marL="403003" indent="-386070">
              <a:spcBef>
                <a:spcPts val="800"/>
              </a:spcBef>
              <a:buChar char="•"/>
              <a:tabLst>
                <a:tab pos="402157" algn="l"/>
                <a:tab pos="403003" algn="l"/>
              </a:tabLst>
            </a:pP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Application is difficult to</a:t>
            </a:r>
            <a:r>
              <a:rPr sz="1867" spc="-160" dirty="0">
                <a:solidFill>
                  <a:srgbClr val="24435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44355"/>
                </a:solidFill>
                <a:latin typeface="Arial"/>
                <a:cs typeface="Arial"/>
              </a:rPr>
              <a:t>scale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93455" y="1532129"/>
            <a:ext cx="731520" cy="693420"/>
            <a:chOff x="6070091" y="1149096"/>
            <a:chExt cx="548640" cy="520065"/>
          </a:xfrm>
        </p:grpSpPr>
        <p:sp>
          <p:nvSpPr>
            <p:cNvPr id="12" name="object 12"/>
            <p:cNvSpPr/>
            <p:nvPr/>
          </p:nvSpPr>
          <p:spPr>
            <a:xfrm>
              <a:off x="6128003" y="1197864"/>
              <a:ext cx="454659" cy="445134"/>
            </a:xfrm>
            <a:custGeom>
              <a:avLst/>
              <a:gdLst/>
              <a:ahLst/>
              <a:cxnLst/>
              <a:rect l="l" t="t" r="r" b="b"/>
              <a:pathLst>
                <a:path w="454659" h="445135">
                  <a:moveTo>
                    <a:pt x="227075" y="0"/>
                  </a:moveTo>
                  <a:lnTo>
                    <a:pt x="181329" y="4518"/>
                  </a:lnTo>
                  <a:lnTo>
                    <a:pt x="138713" y="17478"/>
                  </a:lnTo>
                  <a:lnTo>
                    <a:pt x="100142" y="37986"/>
                  </a:lnTo>
                  <a:lnTo>
                    <a:pt x="66532" y="65150"/>
                  </a:lnTo>
                  <a:lnTo>
                    <a:pt x="38797" y="98077"/>
                  </a:lnTo>
                  <a:lnTo>
                    <a:pt x="17853" y="135874"/>
                  </a:lnTo>
                  <a:lnTo>
                    <a:pt x="4615" y="177647"/>
                  </a:lnTo>
                  <a:lnTo>
                    <a:pt x="0" y="222503"/>
                  </a:lnTo>
                  <a:lnTo>
                    <a:pt x="4615" y="267360"/>
                  </a:lnTo>
                  <a:lnTo>
                    <a:pt x="17853" y="309133"/>
                  </a:lnTo>
                  <a:lnTo>
                    <a:pt x="38797" y="346930"/>
                  </a:lnTo>
                  <a:lnTo>
                    <a:pt x="66532" y="379857"/>
                  </a:lnTo>
                  <a:lnTo>
                    <a:pt x="100142" y="407021"/>
                  </a:lnTo>
                  <a:lnTo>
                    <a:pt x="138713" y="427529"/>
                  </a:lnTo>
                  <a:lnTo>
                    <a:pt x="181329" y="440489"/>
                  </a:lnTo>
                  <a:lnTo>
                    <a:pt x="227075" y="445008"/>
                  </a:lnTo>
                  <a:lnTo>
                    <a:pt x="272822" y="440489"/>
                  </a:lnTo>
                  <a:lnTo>
                    <a:pt x="315438" y="427529"/>
                  </a:lnTo>
                  <a:lnTo>
                    <a:pt x="354009" y="407021"/>
                  </a:lnTo>
                  <a:lnTo>
                    <a:pt x="387619" y="379857"/>
                  </a:lnTo>
                  <a:lnTo>
                    <a:pt x="415354" y="346930"/>
                  </a:lnTo>
                  <a:lnTo>
                    <a:pt x="436298" y="309133"/>
                  </a:lnTo>
                  <a:lnTo>
                    <a:pt x="449536" y="267360"/>
                  </a:lnTo>
                  <a:lnTo>
                    <a:pt x="454151" y="222503"/>
                  </a:lnTo>
                  <a:lnTo>
                    <a:pt x="449536" y="177647"/>
                  </a:lnTo>
                  <a:lnTo>
                    <a:pt x="436298" y="135874"/>
                  </a:lnTo>
                  <a:lnTo>
                    <a:pt x="415354" y="98077"/>
                  </a:lnTo>
                  <a:lnTo>
                    <a:pt x="387619" y="65150"/>
                  </a:lnTo>
                  <a:lnTo>
                    <a:pt x="354009" y="37986"/>
                  </a:lnTo>
                  <a:lnTo>
                    <a:pt x="315438" y="17478"/>
                  </a:lnTo>
                  <a:lnTo>
                    <a:pt x="272822" y="4518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1AAAF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6187" y="1155192"/>
              <a:ext cx="536575" cy="508000"/>
            </a:xfrm>
            <a:custGeom>
              <a:avLst/>
              <a:gdLst/>
              <a:ahLst/>
              <a:cxnLst/>
              <a:rect l="l" t="t" r="r" b="b"/>
              <a:pathLst>
                <a:path w="536575" h="508000">
                  <a:moveTo>
                    <a:pt x="0" y="507491"/>
                  </a:moveTo>
                  <a:lnTo>
                    <a:pt x="536447" y="507491"/>
                  </a:lnTo>
                  <a:lnTo>
                    <a:pt x="536447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467088" y="1576833"/>
            <a:ext cx="729827" cy="754380"/>
            <a:chOff x="7100316" y="1182624"/>
            <a:chExt cx="547370" cy="565785"/>
          </a:xfrm>
        </p:grpSpPr>
        <p:sp>
          <p:nvSpPr>
            <p:cNvPr id="15" name="object 15"/>
            <p:cNvSpPr/>
            <p:nvPr/>
          </p:nvSpPr>
          <p:spPr>
            <a:xfrm>
              <a:off x="7135368" y="1237488"/>
              <a:ext cx="477520" cy="445134"/>
            </a:xfrm>
            <a:custGeom>
              <a:avLst/>
              <a:gdLst/>
              <a:ahLst/>
              <a:cxnLst/>
              <a:rect l="l" t="t" r="r" b="b"/>
              <a:pathLst>
                <a:path w="477520" h="445135">
                  <a:moveTo>
                    <a:pt x="238505" y="0"/>
                  </a:moveTo>
                  <a:lnTo>
                    <a:pt x="0" y="445008"/>
                  </a:lnTo>
                  <a:lnTo>
                    <a:pt x="477011" y="445008"/>
                  </a:lnTo>
                  <a:lnTo>
                    <a:pt x="238505" y="0"/>
                  </a:lnTo>
                  <a:close/>
                </a:path>
              </a:pathLst>
            </a:custGeom>
            <a:solidFill>
              <a:srgbClr val="EE495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6412" y="1188720"/>
              <a:ext cx="535305" cy="553720"/>
            </a:xfrm>
            <a:custGeom>
              <a:avLst/>
              <a:gdLst/>
              <a:ahLst/>
              <a:cxnLst/>
              <a:rect l="l" t="t" r="r" b="b"/>
              <a:pathLst>
                <a:path w="535304" h="553719">
                  <a:moveTo>
                    <a:pt x="0" y="553212"/>
                  </a:moveTo>
                  <a:lnTo>
                    <a:pt x="534924" y="553212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323071" y="2590800"/>
            <a:ext cx="729827" cy="751840"/>
            <a:chOff x="6242303" y="1943100"/>
            <a:chExt cx="547370" cy="563880"/>
          </a:xfrm>
        </p:grpSpPr>
        <p:sp>
          <p:nvSpPr>
            <p:cNvPr id="18" name="object 18"/>
            <p:cNvSpPr/>
            <p:nvPr/>
          </p:nvSpPr>
          <p:spPr>
            <a:xfrm>
              <a:off x="6274307" y="1975103"/>
              <a:ext cx="486409" cy="525780"/>
            </a:xfrm>
            <a:custGeom>
              <a:avLst/>
              <a:gdLst/>
              <a:ahLst/>
              <a:cxnLst/>
              <a:rect l="l" t="t" r="r" b="b"/>
              <a:pathLst>
                <a:path w="486409" h="525780">
                  <a:moveTo>
                    <a:pt x="243077" y="0"/>
                  </a:moveTo>
                  <a:lnTo>
                    <a:pt x="0" y="262889"/>
                  </a:lnTo>
                  <a:lnTo>
                    <a:pt x="243077" y="525779"/>
                  </a:lnTo>
                  <a:lnTo>
                    <a:pt x="486156" y="26288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845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8399" y="1949195"/>
              <a:ext cx="535305" cy="551815"/>
            </a:xfrm>
            <a:custGeom>
              <a:avLst/>
              <a:gdLst/>
              <a:ahLst/>
              <a:cxnLst/>
              <a:rect l="l" t="t" r="r" b="b"/>
              <a:pathLst>
                <a:path w="535304" h="551814">
                  <a:moveTo>
                    <a:pt x="0" y="551688"/>
                  </a:moveTo>
                  <a:lnTo>
                    <a:pt x="534924" y="551688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12192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402063" y="2722880"/>
            <a:ext cx="863600" cy="751840"/>
            <a:chOff x="7051547" y="2042160"/>
            <a:chExt cx="647700" cy="563880"/>
          </a:xfrm>
        </p:grpSpPr>
        <p:sp>
          <p:nvSpPr>
            <p:cNvPr id="21" name="object 21"/>
            <p:cNvSpPr/>
            <p:nvPr/>
          </p:nvSpPr>
          <p:spPr>
            <a:xfrm>
              <a:off x="7082027" y="2183892"/>
              <a:ext cx="611505" cy="332740"/>
            </a:xfrm>
            <a:custGeom>
              <a:avLst/>
              <a:gdLst/>
              <a:ahLst/>
              <a:cxnLst/>
              <a:rect l="l" t="t" r="r" b="b"/>
              <a:pathLst>
                <a:path w="611504" h="332739">
                  <a:moveTo>
                    <a:pt x="611124" y="0"/>
                  </a:moveTo>
                  <a:lnTo>
                    <a:pt x="115443" y="0"/>
                  </a:lnTo>
                  <a:lnTo>
                    <a:pt x="0" y="332231"/>
                  </a:lnTo>
                  <a:lnTo>
                    <a:pt x="495680" y="332231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FB46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57643" y="2048256"/>
              <a:ext cx="635635" cy="551815"/>
            </a:xfrm>
            <a:custGeom>
              <a:avLst/>
              <a:gdLst/>
              <a:ahLst/>
              <a:cxnLst/>
              <a:rect l="l" t="t" r="r" b="b"/>
              <a:pathLst>
                <a:path w="635634" h="551814">
                  <a:moveTo>
                    <a:pt x="0" y="551688"/>
                  </a:moveTo>
                  <a:lnTo>
                    <a:pt x="635507" y="551688"/>
                  </a:lnTo>
                  <a:lnTo>
                    <a:pt x="635507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12191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49085" y="4154425"/>
            <a:ext cx="400558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Microservices</a:t>
            </a:r>
            <a:r>
              <a:rPr sz="1867" spc="-7" dirty="0">
                <a:latin typeface="Arial"/>
                <a:cs typeface="Arial"/>
              </a:rPr>
              <a:t>: </a:t>
            </a:r>
            <a:r>
              <a:rPr sz="1867" dirty="0">
                <a:latin typeface="Arial"/>
                <a:cs typeface="Arial"/>
              </a:rPr>
              <a:t>Break application</a:t>
            </a:r>
            <a:r>
              <a:rPr sz="1867" spc="-1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into  separate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operations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49084" y="5088669"/>
            <a:ext cx="4255347" cy="8799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b="1" spc="-7" dirty="0">
                <a:latin typeface="Arial"/>
                <a:cs typeface="Arial"/>
              </a:rPr>
              <a:t>12-Factor </a:t>
            </a:r>
            <a:r>
              <a:rPr sz="1867" b="1" spc="-20" dirty="0">
                <a:latin typeface="Arial"/>
                <a:cs typeface="Arial"/>
              </a:rPr>
              <a:t>Apps</a:t>
            </a:r>
            <a:r>
              <a:rPr sz="1867" spc="-20" dirty="0">
                <a:latin typeface="Arial"/>
                <a:cs typeface="Arial"/>
              </a:rPr>
              <a:t>: </a:t>
            </a:r>
            <a:r>
              <a:rPr sz="1867" dirty="0">
                <a:latin typeface="Arial"/>
                <a:cs typeface="Arial"/>
              </a:rPr>
              <a:t>Make the app  </a:t>
            </a:r>
            <a:r>
              <a:rPr sz="1867" spc="-7" dirty="0">
                <a:latin typeface="Arial"/>
                <a:cs typeface="Arial"/>
              </a:rPr>
              <a:t>independently </a:t>
            </a:r>
            <a:r>
              <a:rPr sz="1867" dirty="0">
                <a:latin typeface="Arial"/>
                <a:cs typeface="Arial"/>
              </a:rPr>
              <a:t>scalable, </a:t>
            </a:r>
            <a:r>
              <a:rPr sz="1867" spc="-7" dirty="0">
                <a:latin typeface="Arial"/>
                <a:cs typeface="Arial"/>
              </a:rPr>
              <a:t>stateless,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highly  </a:t>
            </a:r>
            <a:r>
              <a:rPr sz="1867" spc="-7" dirty="0">
                <a:latin typeface="Arial"/>
                <a:cs typeface="Arial"/>
              </a:rPr>
              <a:t>available </a:t>
            </a:r>
            <a:r>
              <a:rPr sz="1867" dirty="0">
                <a:latin typeface="Arial"/>
                <a:cs typeface="Arial"/>
              </a:rPr>
              <a:t>by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design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E4437-8C5D-4568-8410-33078622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53" y="1523745"/>
            <a:ext cx="9033494" cy="458502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FBF7D3B-D00A-4F83-B6D6-EA0C81A327D7}"/>
              </a:ext>
            </a:extLst>
          </p:cNvPr>
          <p:cNvSpPr txBox="1">
            <a:spLocks/>
          </p:cNvSpPr>
          <p:nvPr/>
        </p:nvSpPr>
        <p:spPr>
          <a:xfrm>
            <a:off x="2957512" y="198182"/>
            <a:ext cx="627697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Initial Docker Architecture</a:t>
            </a:r>
            <a:br>
              <a:rPr lang="en-US" dirty="0"/>
            </a:b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FBF4D4-2579-4E6A-A179-05712E8212B3}"/>
              </a:ext>
            </a:extLst>
          </p:cNvPr>
          <p:cNvCxnSpPr/>
          <p:nvPr/>
        </p:nvCxnSpPr>
        <p:spPr>
          <a:xfrm>
            <a:off x="3110877" y="860964"/>
            <a:ext cx="57607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729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FBF7D3B-D00A-4F83-B6D6-EA0C81A327D7}"/>
              </a:ext>
            </a:extLst>
          </p:cNvPr>
          <p:cNvSpPr txBox="1">
            <a:spLocks/>
          </p:cNvSpPr>
          <p:nvPr/>
        </p:nvSpPr>
        <p:spPr>
          <a:xfrm>
            <a:off x="2957512" y="198182"/>
            <a:ext cx="6276976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Docker Architecture</a:t>
            </a:r>
            <a:br>
              <a:rPr lang="en-US" dirty="0"/>
            </a:b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FBF4D4-2579-4E6A-A179-05712E8212B3}"/>
              </a:ext>
            </a:extLst>
          </p:cNvPr>
          <p:cNvCxnSpPr/>
          <p:nvPr/>
        </p:nvCxnSpPr>
        <p:spPr>
          <a:xfrm>
            <a:off x="3110877" y="860964"/>
            <a:ext cx="57607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CC0D170-792C-4542-A0D8-85C55C4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15" y="1170367"/>
            <a:ext cx="8084365" cy="51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47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FBF7D3B-D00A-4F83-B6D6-EA0C81A327D7}"/>
              </a:ext>
            </a:extLst>
          </p:cNvPr>
          <p:cNvSpPr txBox="1">
            <a:spLocks/>
          </p:cNvSpPr>
          <p:nvPr/>
        </p:nvSpPr>
        <p:spPr>
          <a:xfrm>
            <a:off x="2957512" y="198182"/>
            <a:ext cx="627697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Components Interaction</a:t>
            </a:r>
            <a:br>
              <a:rPr lang="en-US" dirty="0"/>
            </a:b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FBF4D4-2579-4E6A-A179-05712E8212B3}"/>
              </a:ext>
            </a:extLst>
          </p:cNvPr>
          <p:cNvCxnSpPr/>
          <p:nvPr/>
        </p:nvCxnSpPr>
        <p:spPr>
          <a:xfrm>
            <a:off x="3110877" y="860964"/>
            <a:ext cx="53035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8AAF9F-86B1-4798-8FAC-B4E3F3BD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04" y="1193738"/>
            <a:ext cx="8354065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7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45ABC-EB5C-4B5D-803B-FAD5FAF7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93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5749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Understanding Docker Images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182941-7719-47D0-88F0-B07DBC74BA4A}"/>
              </a:ext>
            </a:extLst>
          </p:cNvPr>
          <p:cNvCxnSpPr/>
          <p:nvPr/>
        </p:nvCxnSpPr>
        <p:spPr>
          <a:xfrm>
            <a:off x="973455" y="3657600"/>
            <a:ext cx="9966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7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BA5B5-55BF-4B87-9949-128BD525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50" y="3114481"/>
            <a:ext cx="3632416" cy="1089771"/>
          </a:xfrm>
          <a:prstGeom prst="rect">
            <a:avLst/>
          </a:prstGeom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A867A73-4A61-4258-9790-CFB181FE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26B04-E165-4743-BDF8-281BA7D32943}"/>
              </a:ext>
            </a:extLst>
          </p:cNvPr>
          <p:cNvSpPr txBox="1"/>
          <p:nvPr/>
        </p:nvSpPr>
        <p:spPr>
          <a:xfrm>
            <a:off x="497840" y="198782"/>
            <a:ext cx="116941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is an Image ?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 = files +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files form the root filesystem of our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metadata can indicate a number of things, e.g.: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the author of the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the command to execute in the container when starting 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environment variables to be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etc.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are made of layers, conceptually stacked on top of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layer can add, change, and remove files and/or metadata.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can share layers to optimize disk usage, transfer times, and memory use.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D53F1-7A02-4E18-9005-632CCB745C9B}"/>
              </a:ext>
            </a:extLst>
          </p:cNvPr>
          <p:cNvCxnSpPr/>
          <p:nvPr/>
        </p:nvCxnSpPr>
        <p:spPr>
          <a:xfrm>
            <a:off x="643902" y="851439"/>
            <a:ext cx="32918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85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ACA88-52DB-4409-BBA4-3AF038488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" y="294736"/>
            <a:ext cx="11713580" cy="62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2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6B04-E165-4743-BDF8-281BA7D32943}"/>
              </a:ext>
            </a:extLst>
          </p:cNvPr>
          <p:cNvSpPr txBox="1"/>
          <p:nvPr/>
        </p:nvSpPr>
        <p:spPr>
          <a:xfrm>
            <a:off x="497840" y="246407"/>
            <a:ext cx="36264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Images and Layers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D53F1-7A02-4E18-9005-632CCB745C9B}"/>
              </a:ext>
            </a:extLst>
          </p:cNvPr>
          <p:cNvCxnSpPr/>
          <p:nvPr/>
        </p:nvCxnSpPr>
        <p:spPr>
          <a:xfrm>
            <a:off x="643902" y="851439"/>
            <a:ext cx="32918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40D6C5-8CF7-4188-A3C1-99FABAB2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52" y="1754511"/>
            <a:ext cx="4446063" cy="33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6A24F-F940-4F1C-BB44-19D05F90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27" y="1754511"/>
            <a:ext cx="4522185" cy="3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84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6B04-E165-4743-BDF8-281BA7D32943}"/>
              </a:ext>
            </a:extLst>
          </p:cNvPr>
          <p:cNvSpPr txBox="1"/>
          <p:nvPr/>
        </p:nvSpPr>
        <p:spPr>
          <a:xfrm>
            <a:off x="497840" y="246407"/>
            <a:ext cx="36264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Images and Layers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D53F1-7A02-4E18-9005-632CCB745C9B}"/>
              </a:ext>
            </a:extLst>
          </p:cNvPr>
          <p:cNvCxnSpPr/>
          <p:nvPr/>
        </p:nvCxnSpPr>
        <p:spPr>
          <a:xfrm>
            <a:off x="643902" y="851439"/>
            <a:ext cx="32918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03C244-C6DD-4F76-A3A4-09D72F0D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90" y="1214380"/>
            <a:ext cx="6553211" cy="38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51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6B04-E165-4743-BDF8-281BA7D32943}"/>
              </a:ext>
            </a:extLst>
          </p:cNvPr>
          <p:cNvSpPr txBox="1"/>
          <p:nvPr/>
        </p:nvSpPr>
        <p:spPr>
          <a:xfrm>
            <a:off x="497840" y="246407"/>
            <a:ext cx="36264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Images and Layers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D53F1-7A02-4E18-9005-632CCB745C9B}"/>
              </a:ext>
            </a:extLst>
          </p:cNvPr>
          <p:cNvCxnSpPr/>
          <p:nvPr/>
        </p:nvCxnSpPr>
        <p:spPr>
          <a:xfrm>
            <a:off x="643902" y="851439"/>
            <a:ext cx="329184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4DF551-E199-4B09-9F61-445D5089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2" y="1456471"/>
            <a:ext cx="5286317" cy="258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D51978-BEA7-47A5-8030-8D47E73D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85" y="2962275"/>
            <a:ext cx="5283375" cy="35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3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333341"/>
            <a:ext cx="413088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6F8491"/>
                </a:solidFill>
              </a:rPr>
              <a:t>A History</a:t>
            </a:r>
            <a:r>
              <a:rPr sz="4267" spc="-140" dirty="0">
                <a:solidFill>
                  <a:srgbClr val="6F8491"/>
                </a:solidFill>
              </a:rPr>
              <a:t> </a:t>
            </a:r>
            <a:r>
              <a:rPr sz="4267" dirty="0">
                <a:solidFill>
                  <a:srgbClr val="6F8491"/>
                </a:solidFill>
              </a:rPr>
              <a:t>Lesson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1376205" y="1831442"/>
            <a:ext cx="9381912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774346" marR="6773" indent="-3758259">
              <a:spcBef>
                <a:spcPts val="133"/>
              </a:spcBef>
            </a:pPr>
            <a:r>
              <a:rPr sz="4800" b="1" spc="-7" dirty="0">
                <a:solidFill>
                  <a:srgbClr val="6F8491"/>
                </a:solidFill>
                <a:latin typeface="Arial"/>
                <a:cs typeface="Arial"/>
              </a:rPr>
              <a:t>One </a:t>
            </a:r>
            <a:r>
              <a:rPr sz="4800" b="1" dirty="0">
                <a:solidFill>
                  <a:srgbClr val="6F8491"/>
                </a:solidFill>
                <a:latin typeface="Arial"/>
                <a:cs typeface="Arial"/>
              </a:rPr>
              <a:t>application on one</a:t>
            </a:r>
            <a:r>
              <a:rPr sz="4800" b="1" spc="-8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4800" b="1" spc="-7" dirty="0">
                <a:solidFill>
                  <a:srgbClr val="6F8491"/>
                </a:solidFill>
                <a:latin typeface="Arial"/>
                <a:cs typeface="Arial"/>
              </a:rPr>
              <a:t>physical  </a:t>
            </a:r>
            <a:r>
              <a:rPr sz="4800" b="1" dirty="0">
                <a:solidFill>
                  <a:srgbClr val="6F8491"/>
                </a:solidFill>
                <a:latin typeface="Arial"/>
                <a:cs typeface="Arial"/>
              </a:rPr>
              <a:t>server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787" y="1126744"/>
            <a:ext cx="2551852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845FFF"/>
                </a:solidFill>
                <a:latin typeface="Arial"/>
                <a:cs typeface="Arial"/>
              </a:rPr>
              <a:t>In the Dark</a:t>
            </a:r>
            <a:r>
              <a:rPr sz="2667" spc="-187" dirty="0">
                <a:solidFill>
                  <a:srgbClr val="845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845FFF"/>
                </a:solidFill>
                <a:latin typeface="Arial"/>
                <a:cs typeface="Arial"/>
              </a:rPr>
              <a:t>Ages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99535" y="3259327"/>
            <a:ext cx="5392928" cy="278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2000251"/>
            <a:ext cx="10563225" cy="2490788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Working with Docker Containers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68F128-36EF-4E7A-A660-93F183F018B2}"/>
              </a:ext>
            </a:extLst>
          </p:cNvPr>
          <p:cNvCxnSpPr>
            <a:cxnSpLocks/>
          </p:cNvCxnSpPr>
          <p:nvPr/>
        </p:nvCxnSpPr>
        <p:spPr>
          <a:xfrm>
            <a:off x="1659254" y="3600450"/>
            <a:ext cx="9235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04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2000251"/>
            <a:ext cx="10563225" cy="2490788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Containerizing Applications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68F128-36EF-4E7A-A660-93F183F018B2}"/>
              </a:ext>
            </a:extLst>
          </p:cNvPr>
          <p:cNvCxnSpPr>
            <a:cxnSpLocks/>
          </p:cNvCxnSpPr>
          <p:nvPr/>
        </p:nvCxnSpPr>
        <p:spPr>
          <a:xfrm>
            <a:off x="2246947" y="3609975"/>
            <a:ext cx="80467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4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ocker">
            <a:extLst>
              <a:ext uri="{FF2B5EF4-FFF2-40B4-BE49-F238E27FC236}">
                <a16:creationId xmlns:a16="http://schemas.microsoft.com/office/drawing/2014/main" id="{D0A26173-6994-4636-B7B2-6149208534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C14D810D-A83D-4558-B052-316553FD9C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87241-52E8-4E35-A887-9A36D200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30" y="41694"/>
            <a:ext cx="11366339" cy="67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79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6B04-E165-4743-BDF8-281BA7D32943}"/>
              </a:ext>
            </a:extLst>
          </p:cNvPr>
          <p:cNvSpPr txBox="1"/>
          <p:nvPr/>
        </p:nvSpPr>
        <p:spPr>
          <a:xfrm>
            <a:off x="497840" y="294032"/>
            <a:ext cx="116941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lt"/>
              </a:rPr>
              <a:t>Dockerfile</a:t>
            </a:r>
            <a:endParaRPr lang="en-US" sz="3600" dirty="0">
              <a:latin typeface="+mj-lt"/>
            </a:endParaRP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/>
              <a:t>Dockerfile</a:t>
            </a:r>
            <a:r>
              <a:rPr lang="en-US" sz="2000" dirty="0"/>
              <a:t> is a build recipe for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contains a series of instructions telling Docker how an image is 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docker build command builds an image from a </a:t>
            </a:r>
            <a:r>
              <a:rPr lang="en-US" sz="2000" i="1" dirty="0" err="1"/>
              <a:t>Dockerfile</a:t>
            </a:r>
            <a:r>
              <a:rPr lang="en-US" sz="20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D53F1-7A02-4E18-9005-632CCB745C9B}"/>
              </a:ext>
            </a:extLst>
          </p:cNvPr>
          <p:cNvCxnSpPr/>
          <p:nvPr/>
        </p:nvCxnSpPr>
        <p:spPr>
          <a:xfrm>
            <a:off x="643902" y="851439"/>
            <a:ext cx="18288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687D76-D156-40CA-A346-7D699989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7" y="4056343"/>
            <a:ext cx="3910138" cy="1182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C7EE3-1493-40FA-BB43-79B82005E10B}"/>
              </a:ext>
            </a:extLst>
          </p:cNvPr>
          <p:cNvSpPr txBox="1"/>
          <p:nvPr/>
        </p:nvSpPr>
        <p:spPr>
          <a:xfrm>
            <a:off x="643902" y="3571875"/>
            <a:ext cx="399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52413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C4C76-72C5-4781-9C46-B9A282F5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71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5DC4F-1D1C-401E-8A78-31BAAFD8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00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D74AD-C453-49A8-972A-7B02A3E2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ED6F4-6319-49B8-8099-11DF2CAA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3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C288E-5B3D-4B47-B28C-569AC5D9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0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A8AC2-71D5-4D5A-9DE1-6C4AFC83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5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87" y="333341"/>
            <a:ext cx="1110572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6F8491"/>
                </a:solidFill>
              </a:rPr>
              <a:t>Historical </a:t>
            </a:r>
            <a:r>
              <a:rPr sz="4267" spc="-7" dirty="0">
                <a:solidFill>
                  <a:srgbClr val="6F8491"/>
                </a:solidFill>
              </a:rPr>
              <a:t>limitations </a:t>
            </a:r>
            <a:r>
              <a:rPr sz="4267" dirty="0">
                <a:solidFill>
                  <a:srgbClr val="6F8491"/>
                </a:solidFill>
              </a:rPr>
              <a:t>of </a:t>
            </a:r>
            <a:r>
              <a:rPr sz="4267" spc="-7" dirty="0">
                <a:solidFill>
                  <a:srgbClr val="6F8491"/>
                </a:solidFill>
              </a:rPr>
              <a:t>application</a:t>
            </a:r>
            <a:r>
              <a:rPr sz="4267" spc="-47" dirty="0">
                <a:solidFill>
                  <a:srgbClr val="6F8491"/>
                </a:solidFill>
              </a:rPr>
              <a:t> </a:t>
            </a:r>
            <a:r>
              <a:rPr sz="4267" spc="-7" dirty="0">
                <a:solidFill>
                  <a:srgbClr val="6F8491"/>
                </a:solidFill>
              </a:rPr>
              <a:t>deployment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428887" y="1263700"/>
            <a:ext cx="3975100" cy="2867836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74121" indent="-457189">
              <a:spcBef>
                <a:spcPts val="660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Slow deployment</a:t>
            </a:r>
            <a:r>
              <a:rPr sz="2667" spc="-9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6F8491"/>
                </a:solidFill>
                <a:latin typeface="Arial"/>
                <a:cs typeface="Arial"/>
              </a:rPr>
              <a:t>times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27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Huge</a:t>
            </a:r>
            <a:r>
              <a:rPr sz="2667" spc="-2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costs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45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Wasted</a:t>
            </a:r>
            <a:r>
              <a:rPr sz="2667" spc="-7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resources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27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Difficult to</a:t>
            </a:r>
            <a:r>
              <a:rPr sz="2667" spc="-6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scale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27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Difficult to</a:t>
            </a:r>
            <a:r>
              <a:rPr sz="2667" spc="-6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migrate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45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Vendor lock</a:t>
            </a:r>
            <a:r>
              <a:rPr sz="2667" spc="-6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in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5785" y="1601614"/>
            <a:ext cx="5664657" cy="276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17881-099E-4EC9-B4F6-A5B68DFE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7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226BF-DD1F-4DAE-B70F-0A485289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2456"/>
            <a:ext cx="10905066" cy="395308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76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1CEC5-713E-4B6A-AB83-C8682CCA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1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A4982-8020-4E7F-80E4-26C3536E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2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752AF-4079-4351-B859-3253FE0B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31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Networking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2154555" y="3705225"/>
            <a:ext cx="7680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80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104775"/>
            <a:ext cx="11103591" cy="5676900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dirty="0"/>
              <a:t>The Docker Engine supports many different network drivers.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The built-in drivers include: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bridge (default)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none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host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Overlay(multi-host)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The driver is selected with </a:t>
            </a:r>
            <a:r>
              <a:rPr lang="en-US" sz="2000" i="1" dirty="0"/>
              <a:t>docker run --net ....</a:t>
            </a:r>
          </a:p>
        </p:txBody>
      </p:sp>
    </p:spTree>
    <p:extLst>
      <p:ext uri="{BB962C8B-B14F-4D97-AF65-F5344CB8AC3E}">
        <p14:creationId xmlns:p14="http://schemas.microsoft.com/office/powerpoint/2010/main" val="2128030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Volumes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2649855" y="3657600"/>
            <a:ext cx="6583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90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CE1C5-C2D3-4A06-8491-9BD93118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3337"/>
            <a:ext cx="10905066" cy="4251324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1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Compose</a:t>
            </a:r>
            <a:b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Building multi-container applications with Docker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2773680" y="3429000"/>
            <a:ext cx="640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3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7" y="333341"/>
            <a:ext cx="4130887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6F8491"/>
                </a:solidFill>
              </a:rPr>
              <a:t>A History</a:t>
            </a:r>
            <a:r>
              <a:rPr sz="4267" spc="-140" dirty="0">
                <a:solidFill>
                  <a:srgbClr val="6F8491"/>
                </a:solidFill>
              </a:rPr>
              <a:t> </a:t>
            </a:r>
            <a:r>
              <a:rPr sz="4267" dirty="0">
                <a:solidFill>
                  <a:srgbClr val="6F8491"/>
                </a:solidFill>
              </a:rPr>
              <a:t>Lesson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409788" y="1126743"/>
            <a:ext cx="8452273" cy="162114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667" dirty="0">
                <a:solidFill>
                  <a:srgbClr val="845FFF"/>
                </a:solidFill>
                <a:latin typeface="Arial"/>
                <a:cs typeface="Arial"/>
              </a:rPr>
              <a:t>Hypervisor-based</a:t>
            </a:r>
            <a:r>
              <a:rPr sz="2667" spc="-80" dirty="0">
                <a:solidFill>
                  <a:srgbClr val="845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845FFF"/>
                </a:solidFill>
                <a:latin typeface="Arial"/>
                <a:cs typeface="Arial"/>
              </a:rPr>
              <a:t>Virtualization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2400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One physical server can contain multiple</a:t>
            </a:r>
            <a:r>
              <a:rPr sz="2667" spc="-187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applications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27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Each application runs in a virtual machine</a:t>
            </a:r>
            <a:r>
              <a:rPr sz="2667" spc="-16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(VM)</a:t>
            </a:r>
            <a:endParaRPr sz="266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7693" y="2960366"/>
            <a:ext cx="4395641" cy="3188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" y="2121763"/>
            <a:ext cx="6177280" cy="3773010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The Docker Compose is used to run </a:t>
            </a:r>
            <a:r>
              <a:rPr lang="en-US" sz="2000" b="1" dirty="0"/>
              <a:t>multi-container</a:t>
            </a:r>
            <a:r>
              <a:rPr lang="en-US" sz="2000" dirty="0"/>
              <a:t> applications. </a:t>
            </a:r>
          </a:p>
          <a:p>
            <a:pPr marL="457200" lvl="1" indent="0">
              <a:buNone/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r>
              <a:rPr lang="en-US" sz="2000" dirty="0"/>
              <a:t>Each container will run a stand-alone application and it can communicate with other containers present in the same host.</a:t>
            </a:r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457200" lvl="1" indent="0">
              <a:buNone/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B82FFC-9EDA-4AFD-9D24-B0DEB829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82" y="2121763"/>
            <a:ext cx="5378216" cy="26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3DE-E1EE-4516-BF46-56362403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123441"/>
            <a:ext cx="10515600" cy="17770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  <a:ea typeface="UD Digi Kyokasho NK-R" panose="02020400000000000000" pitchFamily="18" charset="-128"/>
              </a:rPr>
              <a:t>Docker Swarm</a:t>
            </a:r>
            <a:b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Container orchestration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6C548C-9F17-4FE1-8280-A9D6F31E75A2}"/>
              </a:ext>
            </a:extLst>
          </p:cNvPr>
          <p:cNvCxnSpPr/>
          <p:nvPr/>
        </p:nvCxnSpPr>
        <p:spPr>
          <a:xfrm>
            <a:off x="3352800" y="3342640"/>
            <a:ext cx="5212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86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F9EF4-4658-46F6-8F57-E63A993E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07071"/>
            <a:ext cx="10905066" cy="4043857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85167-95DC-A3E7-795F-6A7DC2C686C6}"/>
              </a:ext>
            </a:extLst>
          </p:cNvPr>
          <p:cNvSpPr txBox="1"/>
          <p:nvPr/>
        </p:nvSpPr>
        <p:spPr>
          <a:xfrm>
            <a:off x="3556000" y="426720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 </a:t>
            </a:r>
            <a:r>
              <a:rPr lang="en-US"/>
              <a:t>-host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9421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738C3-2FA2-4F9D-AD3D-B6038BCD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3" y="1266645"/>
            <a:ext cx="11597833" cy="43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2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87" y="333341"/>
            <a:ext cx="382524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7" dirty="0">
                <a:solidFill>
                  <a:srgbClr val="6F8491"/>
                </a:solidFill>
              </a:rPr>
              <a:t>Benefits </a:t>
            </a:r>
            <a:r>
              <a:rPr sz="4267" dirty="0">
                <a:solidFill>
                  <a:srgbClr val="6F8491"/>
                </a:solidFill>
              </a:rPr>
              <a:t>of</a:t>
            </a:r>
            <a:r>
              <a:rPr sz="4267" spc="-113" dirty="0">
                <a:solidFill>
                  <a:srgbClr val="6F8491"/>
                </a:solidFill>
              </a:rPr>
              <a:t> </a:t>
            </a:r>
            <a:r>
              <a:rPr sz="4267" dirty="0">
                <a:solidFill>
                  <a:srgbClr val="6F8491"/>
                </a:solidFill>
              </a:rPr>
              <a:t>VMs</a:t>
            </a:r>
            <a:endParaRPr sz="4267"/>
          </a:p>
        </p:txBody>
      </p:sp>
      <p:sp>
        <p:nvSpPr>
          <p:cNvPr id="3" name="object 3"/>
          <p:cNvSpPr txBox="1"/>
          <p:nvPr/>
        </p:nvSpPr>
        <p:spPr>
          <a:xfrm>
            <a:off x="428887" y="1253930"/>
            <a:ext cx="9065260" cy="2753938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474121" indent="-457189">
              <a:spcBef>
                <a:spcPts val="7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Better resource</a:t>
            </a:r>
            <a:r>
              <a:rPr sz="2667" spc="-9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pooling</a:t>
            </a:r>
            <a:endParaRPr sz="2667">
              <a:latin typeface="Arial"/>
              <a:cs typeface="Arial"/>
            </a:endParaRPr>
          </a:p>
          <a:p>
            <a:pPr marL="1008355" lvl="1" indent="-382684">
              <a:spcBef>
                <a:spcPts val="540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dirty="0">
                <a:solidFill>
                  <a:srgbClr val="6F8491"/>
                </a:solidFill>
                <a:latin typeface="Arial"/>
                <a:cs typeface="Arial"/>
              </a:rPr>
              <a:t>One </a:t>
            </a:r>
            <a:r>
              <a:rPr sz="2400" spc="-13" dirty="0">
                <a:solidFill>
                  <a:srgbClr val="6F8491"/>
                </a:solidFill>
                <a:latin typeface="Arial"/>
                <a:cs typeface="Arial"/>
              </a:rPr>
              <a:t>physical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machine divided into multiple virtual</a:t>
            </a:r>
            <a:r>
              <a:rPr sz="2400" spc="17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machines</a:t>
            </a:r>
            <a:endParaRPr sz="2400">
              <a:latin typeface="Arial"/>
              <a:cs typeface="Arial"/>
            </a:endParaRPr>
          </a:p>
          <a:p>
            <a:pPr marL="474121" indent="-457189">
              <a:spcBef>
                <a:spcPts val="5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Easier to</a:t>
            </a:r>
            <a:r>
              <a:rPr sz="2667" spc="-5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scale</a:t>
            </a:r>
            <a:endParaRPr sz="2667">
              <a:latin typeface="Arial"/>
              <a:cs typeface="Arial"/>
            </a:endParaRPr>
          </a:p>
          <a:p>
            <a:pPr marL="474121" indent="-457189">
              <a:spcBef>
                <a:spcPts val="533"/>
              </a:spcBef>
              <a:buChar char="•"/>
              <a:tabLst>
                <a:tab pos="473275" algn="l"/>
                <a:tab pos="474121" algn="l"/>
              </a:tabLst>
            </a:pP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VMs in </a:t>
            </a:r>
            <a:r>
              <a:rPr sz="2667" spc="-7" dirty="0">
                <a:solidFill>
                  <a:srgbClr val="6F8491"/>
                </a:solidFill>
                <a:latin typeface="Arial"/>
                <a:cs typeface="Arial"/>
              </a:rPr>
              <a:t>the</a:t>
            </a:r>
            <a:r>
              <a:rPr sz="2667" spc="-5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6F8491"/>
                </a:solidFill>
                <a:latin typeface="Arial"/>
                <a:cs typeface="Arial"/>
              </a:rPr>
              <a:t>cloud</a:t>
            </a:r>
            <a:endParaRPr sz="2667">
              <a:latin typeface="Arial"/>
              <a:cs typeface="Arial"/>
            </a:endParaRPr>
          </a:p>
          <a:p>
            <a:pPr marL="1008355" lvl="1" indent="-382684">
              <a:spcBef>
                <a:spcPts val="533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Rapid</a:t>
            </a:r>
            <a:r>
              <a:rPr sz="2400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elasticity</a:t>
            </a:r>
            <a:endParaRPr sz="2400">
              <a:latin typeface="Arial"/>
              <a:cs typeface="Arial"/>
            </a:endParaRPr>
          </a:p>
          <a:p>
            <a:pPr marL="1008355" lvl="1" indent="-382684">
              <a:spcBef>
                <a:spcPts val="545"/>
              </a:spcBef>
              <a:buChar char="–"/>
              <a:tabLst>
                <a:tab pos="1008355" algn="l"/>
                <a:tab pos="1009201" algn="l"/>
              </a:tabLst>
            </a:pP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Pay as </a:t>
            </a:r>
            <a:r>
              <a:rPr sz="2400" spc="-20" dirty="0">
                <a:solidFill>
                  <a:srgbClr val="6F8491"/>
                </a:solidFill>
                <a:latin typeface="Arial"/>
                <a:cs typeface="Arial"/>
              </a:rPr>
              <a:t>you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go</a:t>
            </a:r>
            <a:r>
              <a:rPr sz="2400" spc="53" dirty="0">
                <a:solidFill>
                  <a:srgbClr val="6F8491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6F8491"/>
                </a:solidFill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4753" y="3903472"/>
            <a:ext cx="2246817" cy="82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494015" y="3100831"/>
            <a:ext cx="3232912" cy="451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410722" y="4115477"/>
            <a:ext cx="2035533" cy="410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ede5379-f79c-4964-9301-1140f96aa672">DOCID-1506477047-6260</_dlc_DocId>
    <_dlc_DocIdUrl xmlns="5ede5379-f79c-4964-9301-1140f96aa672">
      <Url>https://epam.sharepoint.com/sites/LMSO/_layouts/15/DocIdRedir.aspx?ID=DOCID-1506477047-6260</Url>
      <Description>DOCID-1506477047-6260</Description>
    </_dlc_DocIdUrl>
    <TaxCatchAll xmlns="5ede5379-f79c-4964-9301-1140f96aa672" xsi:nil="true"/>
    <lcf76f155ced4ddcb4097134ff3c332f xmlns="9b994499-688a-4c81-bb09-d15746d9e4f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D4E6613F5B634CB601A095784E7618" ma:contentTypeVersion="15" ma:contentTypeDescription="Create a new document." ma:contentTypeScope="" ma:versionID="26297cfc849e86d45b4ee5a02a70a2c9">
  <xsd:schema xmlns:xsd="http://www.w3.org/2001/XMLSchema" xmlns:xs="http://www.w3.org/2001/XMLSchema" xmlns:p="http://schemas.microsoft.com/office/2006/metadata/properties" xmlns:ns2="5ede5379-f79c-4964-9301-1140f96aa672" xmlns:ns3="9b994499-688a-4c81-bb09-d15746d9e4fa" targetNamespace="http://schemas.microsoft.com/office/2006/metadata/properties" ma:root="true" ma:fieldsID="ecefbd00968964826fedc24b4dac585c" ns2:_="" ns3:_="">
    <xsd:import namespace="5ede5379-f79c-4964-9301-1140f96aa672"/>
    <xsd:import namespace="9b994499-688a-4c81-bb09-d15746d9e4f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3" nillable="true" ma:displayName="Taxonomy Catch All Column" ma:hidden="true" ma:list="{973fa4bb-9c6c-45db-a52d-a4939dd296cf}" ma:internalName="TaxCatchAll" ma:showField="CatchAllData" ma:web="5ede5379-f79c-4964-9301-1140f96aa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94499-688a-4c81-bb09-d15746d9e4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EA1A21-7D38-43D6-BAEC-D37597FFBCF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F013FBE-2AC7-42A6-90B9-0A8C1FD6F10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9b994499-688a-4c81-bb09-d15746d9e4fa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5ede5379-f79c-4964-9301-1140f96aa67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4AB6F4-E774-45B3-BA43-9B9B053DF34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5D42552-F78D-4A63-B868-ABF2B32D3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9b994499-688a-4c81-bb09-d15746d9e4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2764</Words>
  <Application>Microsoft Office PowerPoint</Application>
  <PresentationFormat>Widescreen</PresentationFormat>
  <Paragraphs>843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Cabin</vt:lpstr>
      <vt:lpstr>Calibri</vt:lpstr>
      <vt:lpstr>Calibri Light</vt:lpstr>
      <vt:lpstr>Century Gothic</vt:lpstr>
      <vt:lpstr>Gill Sans</vt:lpstr>
      <vt:lpstr>Office Theme</vt:lpstr>
      <vt:lpstr>Docker  for Test Automation</vt:lpstr>
      <vt:lpstr>The IT Landscape is Changing</vt:lpstr>
      <vt:lpstr>Movement in the cloud</vt:lpstr>
      <vt:lpstr>Applications are transforming</vt:lpstr>
      <vt:lpstr>Application Modernization</vt:lpstr>
      <vt:lpstr>A History Lesson</vt:lpstr>
      <vt:lpstr>Historical limitations of application deployment</vt:lpstr>
      <vt:lpstr>A History Lesson</vt:lpstr>
      <vt:lpstr>Benefits of VMs</vt:lpstr>
      <vt:lpstr>Limitations of VMs</vt:lpstr>
      <vt:lpstr>What is a container?</vt:lpstr>
      <vt:lpstr>PowerPoint Presentation</vt:lpstr>
      <vt:lpstr>Comparing Containers and VMs</vt:lpstr>
      <vt:lpstr>Containers and VMs together</vt:lpstr>
      <vt:lpstr>Key Benefits of Docker Containers</vt:lpstr>
      <vt:lpstr>The Challenge</vt:lpstr>
      <vt:lpstr>The Matrix From Hell</vt:lpstr>
      <vt:lpstr>Cargo Transport Pre-1960</vt:lpstr>
      <vt:lpstr>Also a matrix from hell</vt:lpstr>
      <vt:lpstr>Solution: Intermodal Shipping Container</vt:lpstr>
      <vt:lpstr>Docker is a shipping container system for code </vt:lpstr>
      <vt:lpstr>Docker eliminates the matrix from Hell</vt:lpstr>
      <vt:lpstr>Why Developers Care ? </vt:lpstr>
      <vt:lpstr>Why Dev-Ops Care? </vt:lpstr>
      <vt:lpstr>Why it works—separation of concerns  </vt:lpstr>
      <vt:lpstr>More technical explanation </vt:lpstr>
      <vt:lpstr>Containers vs. VMs  </vt:lpstr>
      <vt:lpstr>Why are Docker containers lightweight? </vt:lpstr>
      <vt:lpstr>Docker Basics</vt:lpstr>
      <vt:lpstr>What are the basics of the Docker system? </vt:lpstr>
      <vt:lpstr>Changes and Updates </vt:lpstr>
      <vt:lpstr>Ecosystem Support </vt:lpstr>
      <vt:lpstr>Use Cases from Docker Community</vt:lpstr>
      <vt:lpstr>Docker Installation</vt:lpstr>
      <vt:lpstr>Play with Docker A free Docker playground</vt:lpstr>
      <vt:lpstr>PowerPoint Presentation</vt:lpstr>
      <vt:lpstr>Docker for Mac/Windows Developing with Docker on your laptop</vt:lpstr>
      <vt:lpstr>PowerPoint Presentation</vt:lpstr>
      <vt:lpstr>Docker on Linux Where it all began</vt:lpstr>
      <vt:lpstr>PowerPoint Presentation</vt:lpstr>
      <vt:lpstr>Docker Architecture</vt:lpstr>
      <vt:lpstr>PowerPoint Presentation</vt:lpstr>
      <vt:lpstr>Docker Engine </vt:lpstr>
      <vt:lpstr>PowerPoint Presentation</vt:lpstr>
      <vt:lpstr>PowerPoint Presentation</vt:lpstr>
      <vt:lpstr>The Underlying Technology </vt:lpstr>
      <vt:lpstr>Namespaces </vt:lpstr>
      <vt:lpstr>Others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Docker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Docker Containers</vt:lpstr>
      <vt:lpstr>Containerizing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Networking</vt:lpstr>
      <vt:lpstr>PowerPoint Presentation</vt:lpstr>
      <vt:lpstr>Docker Volumes</vt:lpstr>
      <vt:lpstr>PowerPoint Presentation</vt:lpstr>
      <vt:lpstr>Docker Compose Building multi-container applications with Docker</vt:lpstr>
      <vt:lpstr>PowerPoint Presentation</vt:lpstr>
      <vt:lpstr>Docker Swarm Container orchestration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for Test Automation</dc:title>
  <dc:creator>Rakesh Budugu</dc:creator>
  <cp:lastModifiedBy>Vishnu Kolluri</cp:lastModifiedBy>
  <cp:revision>3</cp:revision>
  <dcterms:created xsi:type="dcterms:W3CDTF">2020-10-14T03:50:57Z</dcterms:created>
  <dcterms:modified xsi:type="dcterms:W3CDTF">2024-09-28T16:23:00Z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0x010100A8D4E6613F5B634CB601A095784E7618</vt:lpwstr>
  </property>
  <property fmtid="{D5CDD505-2E9C-101B-9397-08002B2CF9AE}" pid="3" name="_dlc_DocIdItemGuid">
    <vt:lpwstr>4197efd3-43f8-49d8-9519-556959f44ddb</vt:lpwstr>
  </property>
</Properties>
</file>